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9" r:id="rId3"/>
    <p:sldId id="278" r:id="rId4"/>
    <p:sldId id="271" r:id="rId5"/>
    <p:sldId id="275" r:id="rId6"/>
    <p:sldId id="272" r:id="rId7"/>
    <p:sldId id="259" r:id="rId8"/>
    <p:sldId id="260" r:id="rId9"/>
    <p:sldId id="258" r:id="rId10"/>
    <p:sldId id="266" r:id="rId11"/>
    <p:sldId id="267" r:id="rId12"/>
    <p:sldId id="265" r:id="rId13"/>
    <p:sldId id="268" r:id="rId14"/>
    <p:sldId id="273" r:id="rId15"/>
    <p:sldId id="276" r:id="rId16"/>
    <p:sldId id="277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CD3958-D438-4427-A2D6-74194971A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B97AC47-D9B7-4F8D-B09C-C7FF44572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A17962-4E8F-44F7-912B-E926974CF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6B23-A1EF-41BC-86DA-0D062B04A651}" type="datetimeFigureOut">
              <a:rPr lang="es-MX" smtClean="0"/>
              <a:t>27/02/2018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AA3E3F-6771-4C86-B93E-DC5F31C54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8557AE-6C2A-4318-80F5-E1C71103F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B601-315F-4A00-8F62-CE55629AF95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1247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4D2F1-7774-4F73-AD26-E78C5D1D5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167E169-265C-48DB-BBA0-EE4F322D3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70EC47-9CAB-4888-8F3D-53064564F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6B23-A1EF-41BC-86DA-0D062B04A651}" type="datetimeFigureOut">
              <a:rPr lang="es-MX" smtClean="0"/>
              <a:t>27/02/2018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6E210E-2B64-4942-8B94-AD719D786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37F7B7-F25D-4FE9-9B5D-2858DB6D6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B601-315F-4A00-8F62-CE55629AF95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249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ED5B979-A4AB-47C5-87C8-A4C23F7719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A31018-A83B-46C8-9B40-475D492B5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3C5414-285F-4387-9F09-62E2F462B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6B23-A1EF-41BC-86DA-0D062B04A651}" type="datetimeFigureOut">
              <a:rPr lang="es-MX" smtClean="0"/>
              <a:t>27/02/2018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CE20A5-2D80-4D20-AABD-7F16B0E79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2CDD45-D955-4C87-B9A5-EF04B475D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B601-315F-4A00-8F62-CE55629AF95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6615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73EA34-2709-467F-8F37-F6F44DDB3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1A86C0-33E7-4365-A76C-72D30B91E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E7D987-D3A8-4483-B2A7-E4C3E5BB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6B23-A1EF-41BC-86DA-0D062B04A651}" type="datetimeFigureOut">
              <a:rPr lang="es-MX" smtClean="0"/>
              <a:t>27/02/2018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E126F3-80E1-40E6-9629-1987F1849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CD31B7-9F4C-48DB-863D-5A520226B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B601-315F-4A00-8F62-CE55629AF95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207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0069B2-C5B9-4592-9677-3B4FE1AA0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DA0D0E-1815-4ACF-85F5-4DD86248A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862D45-B903-433A-959F-62CDCA8AB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6B23-A1EF-41BC-86DA-0D062B04A651}" type="datetimeFigureOut">
              <a:rPr lang="es-MX" smtClean="0"/>
              <a:t>27/02/2018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3C20C5-76F4-4435-B0A8-472D52270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0202EB-0C05-4702-AE3F-172265DFB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B601-315F-4A00-8F62-CE55629AF95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781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B2EF2D-EE7F-41D1-A71B-1D7750F96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E970CB-2BA7-40ED-92DB-59790F69F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5E15C8D-2102-4220-980C-9CEED578A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53746F-66BF-4358-8601-84E6DCBDC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6B23-A1EF-41BC-86DA-0D062B04A651}" type="datetimeFigureOut">
              <a:rPr lang="es-MX" smtClean="0"/>
              <a:t>27/02/2018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A53716-85B6-44D5-B9E5-6D64EF1CA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896DF7-43E5-4612-8268-BE317EFB3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B601-315F-4A00-8F62-CE55629AF95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8040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1D5F1-71EE-4344-A56F-D5B7E505F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291829-B3C4-4355-B5E9-AC3BE2536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244AE0-DBC0-4644-964B-42D8081C8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AA922EA-9B88-49D0-84C0-B41D20348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8928FB8-89BA-4689-AECE-EECAB70D44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9201AC8-C489-4525-8A9A-C2B53A0AF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6B23-A1EF-41BC-86DA-0D062B04A651}" type="datetimeFigureOut">
              <a:rPr lang="es-MX" smtClean="0"/>
              <a:t>27/02/2018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CE9AAA4-A02A-42A1-B2C0-9381EFC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1B7AC37-16A2-4F05-8BAF-619BF3BAE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B601-315F-4A00-8F62-CE55629AF95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108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63A3D-16F3-4761-9BE7-83093549B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BED43C-E844-4B92-A576-7B41B0DF7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6B23-A1EF-41BC-86DA-0D062B04A651}" type="datetimeFigureOut">
              <a:rPr lang="es-MX" smtClean="0"/>
              <a:t>27/02/2018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46720-CE7E-4AD8-B337-3A5111313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BA2F5F5-F96F-4009-8F40-568532EF8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B601-315F-4A00-8F62-CE55629AF95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299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1F8C8AA-0231-40C0-805A-186A563AB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6B23-A1EF-41BC-86DA-0D062B04A651}" type="datetimeFigureOut">
              <a:rPr lang="es-MX" smtClean="0"/>
              <a:t>27/02/2018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E5497BB-E99C-4AA4-BFBA-F1447C61B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BE63996-C0B3-4F1E-9BCF-B0BA16B96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B601-315F-4A00-8F62-CE55629AF95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698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9B0A7-A3AB-44FB-AAC8-38C801A5F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88AF20-4770-424E-82DE-55B3D5E79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AD796C-B59B-49C8-9BAD-45EE67E5AA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7D991E-767B-4397-918C-9DD2D8D4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6B23-A1EF-41BC-86DA-0D062B04A651}" type="datetimeFigureOut">
              <a:rPr lang="es-MX" smtClean="0"/>
              <a:t>27/02/2018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A65BB80-31AF-47BA-9C73-B34D3C35E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423A05-A7A3-4A6A-8833-1043E528E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B601-315F-4A00-8F62-CE55629AF95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18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8F1D63-8E90-4585-8A00-CD49B420D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8AF5646-9336-4E6B-81C1-0B3571DD1B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8FCC66-FBB3-4CD6-AB1D-B26505E23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233356-79C4-493D-88C6-1DBE3D1F8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6B23-A1EF-41BC-86DA-0D062B04A651}" type="datetimeFigureOut">
              <a:rPr lang="es-MX" smtClean="0"/>
              <a:t>27/02/2018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47E0C4-4634-4530-A8C8-D829001C7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318C16-9EFD-4905-A61D-0D18B23C1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B601-315F-4A00-8F62-CE55629AF95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496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1EB245F-AA9F-4A9A-A2FB-206D4267A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86202A-D1A9-4176-8700-92E6B0D53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577F6D-8597-472F-A0E1-9AEBB3879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36B23-A1EF-41BC-86DA-0D062B04A651}" type="datetimeFigureOut">
              <a:rPr lang="es-MX" smtClean="0"/>
              <a:t>27/02/2018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56708F-A106-4332-80FF-E2DEA2B74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26AF03-0565-40D1-B095-1359A23CA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BB601-315F-4A00-8F62-CE55629AF95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852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3390/ijerph1407069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jpeg"/><Relationship Id="rId12" Type="http://schemas.openxmlformats.org/officeDocument/2006/relationships/image" Target="../media/image70.png"/><Relationship Id="rId17" Type="http://schemas.openxmlformats.org/officeDocument/2006/relationships/image" Target="../media/image75.gif"/><Relationship Id="rId2" Type="http://schemas.openxmlformats.org/officeDocument/2006/relationships/image" Target="../media/image60.png"/><Relationship Id="rId16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jpeg"/><Relationship Id="rId5" Type="http://schemas.openxmlformats.org/officeDocument/2006/relationships/image" Target="../media/image63.png"/><Relationship Id="rId15" Type="http://schemas.openxmlformats.org/officeDocument/2006/relationships/image" Target="../media/image73.jpe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jurgen@itesm.m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12" Type="http://schemas.openxmlformats.org/officeDocument/2006/relationships/image" Target="../media/image4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emf"/><Relationship Id="rId4" Type="http://schemas.microsoft.com/office/2007/relationships/hdphoto" Target="../media/hdphoto1.wdp"/><Relationship Id="rId9" Type="http://schemas.openxmlformats.org/officeDocument/2006/relationships/image" Target="../media/image38.png"/><Relationship Id="rId14" Type="http://schemas.openxmlformats.org/officeDocument/2006/relationships/image" Target="../media/image4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19792" y="3837239"/>
            <a:ext cx="9091750" cy="291301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Grupo</a:t>
            </a:r>
            <a:r>
              <a:rPr lang="en-US" sz="3200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de Investigación de </a:t>
            </a:r>
            <a:r>
              <a:rPr lang="en-US" sz="3200" dirty="0" err="1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Enfoque</a:t>
            </a:r>
            <a:r>
              <a:rPr lang="en-US" sz="3200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Estratégico</a:t>
            </a:r>
            <a:r>
              <a:rPr lang="en-US" sz="3200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</a:t>
            </a:r>
            <a:endParaRPr lang="en-US" sz="3200" dirty="0" smtClean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Ciencia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y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Tecnología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del 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Agua</a:t>
            </a:r>
          </a:p>
          <a:p>
            <a:endParaRPr lang="en-US" sz="4000" dirty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Dra. Iris Aguilar</a:t>
            </a:r>
          </a:p>
          <a:p>
            <a:r>
              <a:rPr lang="en-US" sz="2400" dirty="0" err="1" smtClean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Mtro</a:t>
            </a:r>
            <a:r>
              <a:rPr lang="en-US" sz="2400" dirty="0" smtClean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. Juan Antonio Torres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Dr</a:t>
            </a:r>
            <a:r>
              <a:rPr lang="en-US" sz="2400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. Jürgen Mahlknecht</a:t>
            </a:r>
          </a:p>
          <a:p>
            <a:endParaRPr lang="en-US" sz="2400" dirty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39450" y="2166814"/>
            <a:ext cx="72524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000" b="1" dirty="0" smtClean="0"/>
              <a:t>Primera </a:t>
            </a:r>
            <a:r>
              <a:rPr lang="es-MX" sz="4000" b="1" dirty="0"/>
              <a:t>Reunión de Posgrado EIC</a:t>
            </a:r>
          </a:p>
          <a:p>
            <a:pPr algn="ctr"/>
            <a:r>
              <a:rPr lang="es-MX" sz="4000" dirty="0" smtClean="0"/>
              <a:t>27 de Febrero del 2018</a:t>
            </a:r>
          </a:p>
        </p:txBody>
      </p:sp>
      <p:pic>
        <p:nvPicPr>
          <p:cNvPr id="1026" name="Picture 2" descr="Image result for logotipo tecnologico de monterre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27" b="20241"/>
          <a:stretch/>
        </p:blipFill>
        <p:spPr bwMode="auto">
          <a:xfrm>
            <a:off x="3964574" y="313508"/>
            <a:ext cx="4280335" cy="150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038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C53BB535-8C61-4644-883E-4255D4254BB6}"/>
              </a:ext>
            </a:extLst>
          </p:cNvPr>
          <p:cNvSpPr txBox="1">
            <a:spLocks/>
          </p:cNvSpPr>
          <p:nvPr/>
        </p:nvSpPr>
        <p:spPr>
          <a:xfrm>
            <a:off x="772885" y="188988"/>
            <a:ext cx="10542563" cy="1025377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dirty="0" smtClean="0">
                <a:solidFill>
                  <a:srgbClr val="000000"/>
                </a:solidFill>
              </a:rPr>
              <a:t>Sobreexplotación de los acuíferos y su impacto</a:t>
            </a:r>
            <a:endParaRPr lang="es-MX" dirty="0">
              <a:solidFill>
                <a:srgbClr val="0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758" y="1214365"/>
            <a:ext cx="3656706" cy="2568687"/>
          </a:xfrm>
          <a:prstGeom prst="rect">
            <a:avLst/>
          </a:prstGeom>
        </p:spPr>
      </p:pic>
      <p:pic>
        <p:nvPicPr>
          <p:cNvPr id="3084" name="Picture 12" descr="Image result for acuífer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26" y="1066128"/>
            <a:ext cx="4566258" cy="271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78" y="4195920"/>
            <a:ext cx="3619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Image result for sobreexplotación de agua subterráne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651" y="1341503"/>
            <a:ext cx="3471615" cy="231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fi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697" y="3352302"/>
            <a:ext cx="1394983" cy="1394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94" name="Picture 22" descr="Related imag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1" t="7346"/>
          <a:stretch/>
        </p:blipFill>
        <p:spPr bwMode="auto">
          <a:xfrm>
            <a:off x="524691" y="4145038"/>
            <a:ext cx="3524796" cy="234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Related imag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8"/>
          <a:stretch/>
        </p:blipFill>
        <p:spPr bwMode="auto">
          <a:xfrm>
            <a:off x="4049487" y="4169794"/>
            <a:ext cx="3711890" cy="235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811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C53BB535-8C61-4644-883E-4255D4254BB6}"/>
              </a:ext>
            </a:extLst>
          </p:cNvPr>
          <p:cNvSpPr txBox="1">
            <a:spLocks/>
          </p:cNvSpPr>
          <p:nvPr/>
        </p:nvSpPr>
        <p:spPr>
          <a:xfrm>
            <a:off x="772885" y="188988"/>
            <a:ext cx="10542563" cy="1025377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dirty="0" smtClean="0">
                <a:solidFill>
                  <a:srgbClr val="000000"/>
                </a:solidFill>
              </a:rPr>
              <a:t>Sobreexplotación de los acuíferos y su impacto</a:t>
            </a:r>
            <a:endParaRPr lang="es-MX" dirty="0">
              <a:solidFill>
                <a:srgbClr val="000000"/>
              </a:solidFill>
            </a:endParaRPr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4" y="4514531"/>
            <a:ext cx="5105063" cy="169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echa: a la derecha 9">
            <a:extLst>
              <a:ext uri="{FF2B5EF4-FFF2-40B4-BE49-F238E27FC236}">
                <a16:creationId xmlns:a16="http://schemas.microsoft.com/office/drawing/2014/main" id="{E9151869-69F7-4615-BFCC-BE19C71670A0}"/>
              </a:ext>
            </a:extLst>
          </p:cNvPr>
          <p:cNvSpPr/>
          <p:nvPr/>
        </p:nvSpPr>
        <p:spPr>
          <a:xfrm>
            <a:off x="5844566" y="4911948"/>
            <a:ext cx="791570" cy="777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937" y="4732110"/>
            <a:ext cx="50101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contaminación de acuífer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543" y="1214365"/>
            <a:ext cx="9155246" cy="307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863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n 155" descr="k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748" y="3052097"/>
            <a:ext cx="4657825" cy="310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17098" y="279282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es-ES" altLang="es-MX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s-MX" altLang="es-MX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53BB535-8C61-4644-883E-4255D4254BB6}"/>
              </a:ext>
            </a:extLst>
          </p:cNvPr>
          <p:cNvSpPr txBox="1">
            <a:spLocks/>
          </p:cNvSpPr>
          <p:nvPr/>
        </p:nvSpPr>
        <p:spPr>
          <a:xfrm>
            <a:off x="838199" y="109182"/>
            <a:ext cx="10542563" cy="1025377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dirty="0">
                <a:solidFill>
                  <a:srgbClr val="000000"/>
                </a:solidFill>
              </a:rPr>
              <a:t>Modelación de flujo y transporte químico en acuíferos para su gestión sostenible</a:t>
            </a:r>
          </a:p>
        </p:txBody>
      </p:sp>
      <p:sp>
        <p:nvSpPr>
          <p:cNvPr id="7" name="Rectangle 6"/>
          <p:cNvSpPr/>
          <p:nvPr/>
        </p:nvSpPr>
        <p:spPr>
          <a:xfrm>
            <a:off x="1010149" y="1475978"/>
            <a:ext cx="69029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000" b="1" dirty="0" smtClean="0"/>
              <a:t>Investigaciones </a:t>
            </a:r>
            <a:r>
              <a:rPr lang="es-ES" sz="2000" b="1" dirty="0"/>
              <a:t>sobre el comportamiento dinámico y químico del agua subterránea en zonas urbanas, agrícolas y costeros, con el fin de planear y manejar de manera sostenible los recursos hídricos</a:t>
            </a:r>
            <a:r>
              <a:rPr lang="es-ES" sz="2000" b="1" dirty="0" smtClean="0"/>
              <a:t>.</a:t>
            </a:r>
          </a:p>
          <a:p>
            <a:pPr marL="457200" algn="just">
              <a:spcAft>
                <a:spcPts val="0"/>
              </a:spcAft>
            </a:pPr>
            <a:r>
              <a:rPr lang="es-MX" sz="2000" b="1" dirty="0" smtClean="0"/>
              <a:t> </a:t>
            </a:r>
            <a:endParaRPr lang="es-MX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 descr="Screen Shot 2014-07-30 at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02" y="3210754"/>
            <a:ext cx="2136003" cy="290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2573" y="1441042"/>
            <a:ext cx="2283486" cy="21798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8835" y="3750567"/>
            <a:ext cx="2251872" cy="250014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609888" y="4316210"/>
            <a:ext cx="2730684" cy="1839528"/>
            <a:chOff x="1883501" y="2225061"/>
            <a:chExt cx="5306927" cy="4152716"/>
          </a:xfrm>
        </p:grpSpPr>
        <p:sp>
          <p:nvSpPr>
            <p:cNvPr id="16" name="Rectangle 15"/>
            <p:cNvSpPr/>
            <p:nvPr/>
          </p:nvSpPr>
          <p:spPr>
            <a:xfrm>
              <a:off x="1883501" y="2225061"/>
              <a:ext cx="4801144" cy="41527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26102" y="2430126"/>
              <a:ext cx="5064326" cy="37960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293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483" b="-803"/>
          <a:stretch/>
        </p:blipFill>
        <p:spPr>
          <a:xfrm>
            <a:off x="0" y="0"/>
            <a:ext cx="12192000" cy="692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11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Artículos recientes (últimos 4 meses)</a:t>
            </a:r>
            <a:endParaRPr lang="es-MX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508" y="1499053"/>
            <a:ext cx="10515600" cy="5215255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/>
              <a:t>Astaxanthin</a:t>
            </a:r>
            <a:r>
              <a:rPr lang="en-US" dirty="0"/>
              <a:t> from </a:t>
            </a:r>
            <a:r>
              <a:rPr lang="en-US" dirty="0" err="1"/>
              <a:t>Haematococcus</a:t>
            </a:r>
            <a:r>
              <a:rPr lang="en-US" dirty="0"/>
              <a:t> </a:t>
            </a:r>
            <a:r>
              <a:rPr lang="en-US" dirty="0" err="1"/>
              <a:t>pluvialis</a:t>
            </a:r>
            <a:r>
              <a:rPr lang="en-US" dirty="0"/>
              <a:t> as a natural photosensitizer for dye-sensitized solar cell”. </a:t>
            </a:r>
            <a:r>
              <a:rPr lang="es-MX" dirty="0"/>
              <a:t>Orona-</a:t>
            </a:r>
            <a:r>
              <a:rPr lang="es-MX" dirty="0" err="1"/>
              <a:t>Navar</a:t>
            </a:r>
            <a:r>
              <a:rPr lang="es-MX" dirty="0"/>
              <a:t>, A., Aguilar-Hernández, I., Cerdán-Pasarán, A., López-</a:t>
            </a:r>
            <a:r>
              <a:rPr lang="es-MX" dirty="0" err="1"/>
              <a:t>Luke,T</a:t>
            </a:r>
            <a:r>
              <a:rPr lang="es-MX" dirty="0"/>
              <a:t>., Rodríguez-Delgado, M., Cárdenas-Chávez, D.L., Cepeda-Pérez, E., Ornelas-Soto, N. </a:t>
            </a:r>
            <a:r>
              <a:rPr lang="es-MX" dirty="0" err="1"/>
              <a:t>Algal</a:t>
            </a:r>
            <a:r>
              <a:rPr lang="es-MX" dirty="0"/>
              <a:t> </a:t>
            </a:r>
            <a:r>
              <a:rPr lang="es-MX" dirty="0" err="1"/>
              <a:t>Research</a:t>
            </a:r>
            <a:r>
              <a:rPr lang="es-MX" dirty="0"/>
              <a:t>. </a:t>
            </a:r>
            <a:r>
              <a:rPr lang="en-US" dirty="0"/>
              <a:t>26 (2017): 15-24. DOI: 10.1016/j.algal.2017.06.027</a:t>
            </a:r>
            <a:endParaRPr lang="es-MX" dirty="0"/>
          </a:p>
          <a:p>
            <a:r>
              <a:rPr lang="en-US" dirty="0"/>
              <a:t> “Enhancing internalization of silica particles in myocardial cells through surface modification”. </a:t>
            </a:r>
            <a:r>
              <a:rPr lang="es-MX" dirty="0"/>
              <a:t>Ornelas-Soto, N., Rubio-Govea, </a:t>
            </a:r>
            <a:r>
              <a:rPr lang="es-MX" dirty="0" err="1"/>
              <a:t>R.,Guerrero</a:t>
            </a:r>
            <a:r>
              <a:rPr lang="es-MX" dirty="0"/>
              <a:t>-Beltrán, C.E., García-García, A.,(...), García-Rivas, G., Contreras-Torres, F.F. </a:t>
            </a:r>
            <a:r>
              <a:rPr lang="es-MX" dirty="0" err="1"/>
              <a:t>Materials</a:t>
            </a:r>
            <a:r>
              <a:rPr lang="es-MX" dirty="0"/>
              <a:t> </a:t>
            </a:r>
            <a:r>
              <a:rPr lang="es-MX" dirty="0" err="1"/>
              <a:t>Science</a:t>
            </a:r>
            <a:r>
              <a:rPr lang="es-MX" dirty="0"/>
              <a:t> and </a:t>
            </a:r>
            <a:r>
              <a:rPr lang="es-MX" dirty="0" err="1"/>
              <a:t>Engineering</a:t>
            </a:r>
            <a:r>
              <a:rPr lang="es-MX" dirty="0"/>
              <a:t> C. 79 (2017): 831-840. </a:t>
            </a:r>
            <a:r>
              <a:rPr lang="en-US" dirty="0"/>
              <a:t>DOI: 10.1016/j.msec.2017.05.092</a:t>
            </a:r>
            <a:endParaRPr lang="es-MX" dirty="0"/>
          </a:p>
          <a:p>
            <a:r>
              <a:rPr lang="en-US" dirty="0"/>
              <a:t> Trace element soil contamination at a former shooting range in Athens, Greece”. Urrutia-Goyes, R., Mahlknecht, J., </a:t>
            </a:r>
            <a:r>
              <a:rPr lang="en-US" dirty="0" err="1"/>
              <a:t>Argyraki</a:t>
            </a:r>
            <a:r>
              <a:rPr lang="en-US" dirty="0"/>
              <a:t>, A., Ornelas-Soto, N. </a:t>
            </a:r>
            <a:r>
              <a:rPr lang="en-US" dirty="0" err="1"/>
              <a:t>Geoderma</a:t>
            </a:r>
            <a:r>
              <a:rPr lang="en-US" dirty="0"/>
              <a:t> Regional. 10(2017): 191-199.</a:t>
            </a:r>
            <a:r>
              <a:rPr lang="es-MX" dirty="0"/>
              <a:t> </a:t>
            </a:r>
            <a:r>
              <a:rPr lang="en-US" dirty="0"/>
              <a:t>DOI: 10.1016/j.geodrs.2017.08.002</a:t>
            </a:r>
            <a:endParaRPr lang="es-MX" dirty="0"/>
          </a:p>
          <a:p>
            <a:r>
              <a:rPr lang="en-US" dirty="0"/>
              <a:t> “Assessing Lead, Nickel, and Zinc Pollution in Topsoil from a Historic Shooting Range Rehabilitated into a Public Urban Park”. Urrutia-Goyes, R., </a:t>
            </a:r>
            <a:r>
              <a:rPr lang="en-US" dirty="0" err="1"/>
              <a:t>Argyraki</a:t>
            </a:r>
            <a:r>
              <a:rPr lang="en-US" dirty="0"/>
              <a:t>, </a:t>
            </a:r>
            <a:r>
              <a:rPr lang="en-US" dirty="0" err="1"/>
              <a:t>A.,Ornelas</a:t>
            </a:r>
            <a:r>
              <a:rPr lang="en-US" dirty="0"/>
              <a:t>-Soto, N. International Journal of Environmental Research and Public Health.  14 (2017): 698</a:t>
            </a:r>
            <a:r>
              <a:rPr lang="es-ES_tradnl" dirty="0"/>
              <a:t>. </a:t>
            </a:r>
            <a:r>
              <a:rPr lang="en-US" dirty="0"/>
              <a:t>DOI: </a:t>
            </a:r>
            <a:r>
              <a:rPr lang="en-US" dirty="0">
                <a:hlinkClick r:id="rId2"/>
              </a:rPr>
              <a:t>10.3390/ijerph14070698</a:t>
            </a:r>
            <a:endParaRPr lang="es-MX" dirty="0"/>
          </a:p>
          <a:p>
            <a:r>
              <a:rPr lang="en-US" dirty="0"/>
              <a:t>“Biotransformation of emerging pollutants in groundwater by laccase from P. </a:t>
            </a:r>
            <a:r>
              <a:rPr lang="en-US" dirty="0" err="1"/>
              <a:t>sanguineus</a:t>
            </a:r>
            <a:r>
              <a:rPr lang="en-US" dirty="0"/>
              <a:t> CS43 immobilized onto </a:t>
            </a:r>
            <a:r>
              <a:rPr lang="en-US" dirty="0" err="1"/>
              <a:t>titania</a:t>
            </a:r>
            <a:r>
              <a:rPr lang="en-US" dirty="0"/>
              <a:t> nanoparticles”. García-Morales, R., García-García, A., Orona-</a:t>
            </a:r>
            <a:r>
              <a:rPr lang="en-US" dirty="0" err="1"/>
              <a:t>Navar</a:t>
            </a:r>
            <a:r>
              <a:rPr lang="en-US" dirty="0"/>
              <a:t>, C., (...), Nigam, K.D.P., Ornelas-Soto, N. Journal of Environmental Chemical Engineering.  6(2018): 710-717. DOI: 10.1016/j.jece.2017.12.006</a:t>
            </a:r>
            <a:r>
              <a:rPr lang="en-US" dirty="0" smtClean="0"/>
              <a:t>.</a:t>
            </a:r>
          </a:p>
          <a:p>
            <a:r>
              <a:rPr lang="es-MX" dirty="0" err="1"/>
              <a:t>Changing</a:t>
            </a:r>
            <a:r>
              <a:rPr lang="es-MX" dirty="0"/>
              <a:t> </a:t>
            </a:r>
            <a:r>
              <a:rPr lang="es-MX" dirty="0" err="1"/>
              <a:t>recharge</a:t>
            </a:r>
            <a:r>
              <a:rPr lang="es-MX" dirty="0"/>
              <a:t> </a:t>
            </a:r>
            <a:r>
              <a:rPr lang="es-MX" dirty="0" err="1"/>
              <a:t>pathways</a:t>
            </a:r>
            <a:r>
              <a:rPr lang="es-MX" dirty="0"/>
              <a:t> </a:t>
            </a:r>
            <a:r>
              <a:rPr lang="es-MX" dirty="0" err="1"/>
              <a:t>within</a:t>
            </a:r>
            <a:r>
              <a:rPr lang="es-MX" dirty="0"/>
              <a:t> </a:t>
            </a:r>
            <a:r>
              <a:rPr lang="es-MX" dirty="0" err="1"/>
              <a:t>an</a:t>
            </a:r>
            <a:r>
              <a:rPr lang="es-MX" dirty="0"/>
              <a:t> </a:t>
            </a:r>
            <a:r>
              <a:rPr lang="es-MX" dirty="0" err="1"/>
              <a:t>intensively</a:t>
            </a:r>
            <a:r>
              <a:rPr lang="es-MX" dirty="0"/>
              <a:t> </a:t>
            </a:r>
            <a:r>
              <a:rPr lang="es-MX" dirty="0" err="1"/>
              <a:t>pumped</a:t>
            </a:r>
            <a:r>
              <a:rPr lang="es-MX" dirty="0"/>
              <a:t> </a:t>
            </a:r>
            <a:r>
              <a:rPr lang="es-MX" dirty="0" err="1"/>
              <a:t>aquifer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high</a:t>
            </a:r>
            <a:r>
              <a:rPr lang="es-MX" dirty="0"/>
              <a:t> </a:t>
            </a:r>
            <a:r>
              <a:rPr lang="es-MX" dirty="0" err="1"/>
              <a:t>fluoride</a:t>
            </a:r>
            <a:r>
              <a:rPr lang="es-MX" dirty="0"/>
              <a:t> </a:t>
            </a:r>
            <a:r>
              <a:rPr lang="es-MX" dirty="0" err="1"/>
              <a:t>concentrations</a:t>
            </a:r>
            <a:r>
              <a:rPr lang="es-MX" dirty="0"/>
              <a:t> in Central </a:t>
            </a:r>
            <a:r>
              <a:rPr lang="es-MX" dirty="0" err="1"/>
              <a:t>Mexico</a:t>
            </a:r>
            <a:r>
              <a:rPr lang="es-MX" dirty="0"/>
              <a:t> PSK Knappett, Y Li, H Hernandez, R Rodriguez, M </a:t>
            </a:r>
            <a:r>
              <a:rPr lang="es-MX" dirty="0" err="1"/>
              <a:t>Aviles</a:t>
            </a:r>
            <a:r>
              <a:rPr lang="es-MX" dirty="0"/>
              <a:t>, C </a:t>
            </a:r>
            <a:r>
              <a:rPr lang="es-MX" dirty="0" err="1"/>
              <a:t>Deng</a:t>
            </a:r>
            <a:r>
              <a:rPr lang="es-MX" dirty="0"/>
              <a:t>, V Piña, ... </a:t>
            </a:r>
            <a:r>
              <a:rPr lang="es-MX" dirty="0" err="1"/>
              <a:t>Science</a:t>
            </a:r>
            <a:r>
              <a:rPr lang="es-MX" dirty="0"/>
              <a:t> of </a:t>
            </a:r>
            <a:r>
              <a:rPr lang="es-MX" dirty="0" err="1"/>
              <a:t>The</a:t>
            </a:r>
            <a:r>
              <a:rPr lang="es-MX" dirty="0"/>
              <a:t> Total </a:t>
            </a:r>
            <a:r>
              <a:rPr lang="es-MX" dirty="0" err="1"/>
              <a:t>Environment</a:t>
            </a:r>
            <a:r>
              <a:rPr lang="es-MX" dirty="0"/>
              <a:t> </a:t>
            </a:r>
          </a:p>
          <a:p>
            <a:r>
              <a:rPr lang="es-MX" dirty="0" err="1"/>
              <a:t>Survey</a:t>
            </a:r>
            <a:r>
              <a:rPr lang="es-MX" dirty="0"/>
              <a:t> of 218 </a:t>
            </a:r>
            <a:r>
              <a:rPr lang="es-MX" dirty="0" err="1"/>
              <a:t>organic</a:t>
            </a:r>
            <a:r>
              <a:rPr lang="es-MX" dirty="0"/>
              <a:t> </a:t>
            </a:r>
            <a:r>
              <a:rPr lang="es-MX" dirty="0" err="1"/>
              <a:t>contaminants</a:t>
            </a:r>
            <a:r>
              <a:rPr lang="es-MX" dirty="0"/>
              <a:t> in </a:t>
            </a:r>
            <a:r>
              <a:rPr lang="es-MX" dirty="0" err="1"/>
              <a:t>groundwater</a:t>
            </a:r>
            <a:r>
              <a:rPr lang="es-MX" dirty="0"/>
              <a:t> </a:t>
            </a:r>
            <a:r>
              <a:rPr lang="es-MX" dirty="0" err="1"/>
              <a:t>derived</a:t>
            </a:r>
            <a:r>
              <a:rPr lang="es-MX" dirty="0"/>
              <a:t> </a:t>
            </a:r>
            <a:r>
              <a:rPr lang="es-MX" dirty="0" err="1"/>
              <a:t>from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world's</a:t>
            </a:r>
            <a:r>
              <a:rPr lang="es-MX" dirty="0"/>
              <a:t> </a:t>
            </a:r>
            <a:r>
              <a:rPr lang="es-MX" dirty="0" err="1"/>
              <a:t>largest</a:t>
            </a:r>
            <a:r>
              <a:rPr lang="es-MX" dirty="0"/>
              <a:t> </a:t>
            </a:r>
            <a:r>
              <a:rPr lang="es-MX" dirty="0" err="1"/>
              <a:t>untreated</a:t>
            </a:r>
            <a:r>
              <a:rPr lang="es-MX" dirty="0"/>
              <a:t> </a:t>
            </a:r>
            <a:r>
              <a:rPr lang="es-MX" dirty="0" err="1"/>
              <a:t>wastewater</a:t>
            </a:r>
            <a:r>
              <a:rPr lang="es-MX" dirty="0"/>
              <a:t> </a:t>
            </a:r>
            <a:r>
              <a:rPr lang="es-MX" dirty="0" err="1"/>
              <a:t>irrigation</a:t>
            </a:r>
            <a:r>
              <a:rPr lang="es-MX" dirty="0"/>
              <a:t> </a:t>
            </a:r>
            <a:r>
              <a:rPr lang="es-MX" dirty="0" err="1"/>
              <a:t>system</a:t>
            </a:r>
            <a:r>
              <a:rPr lang="es-MX" dirty="0"/>
              <a:t>: Mezquital Valley, </a:t>
            </a:r>
            <a:r>
              <a:rPr lang="es-MX" dirty="0" err="1"/>
              <a:t>Mexico</a:t>
            </a:r>
            <a:r>
              <a:rPr lang="es-MX" dirty="0"/>
              <a:t> LE Lesser, A Mora, C Moreau, J Mahlknecht, A Hernández-Antonio, ...</a:t>
            </a:r>
            <a:r>
              <a:rPr lang="es-MX" dirty="0" err="1"/>
              <a:t>Chemosphere</a:t>
            </a:r>
            <a:endParaRPr lang="es-MX" dirty="0"/>
          </a:p>
          <a:p>
            <a:r>
              <a:rPr lang="es-MX" dirty="0" err="1" smtClean="0"/>
              <a:t>Assessment</a:t>
            </a:r>
            <a:r>
              <a:rPr lang="es-MX" dirty="0" smtClean="0"/>
              <a:t> </a:t>
            </a:r>
            <a:r>
              <a:rPr lang="es-MX" dirty="0"/>
              <a:t>of </a:t>
            </a:r>
            <a:r>
              <a:rPr lang="es-MX" dirty="0" err="1"/>
              <a:t>major</a:t>
            </a:r>
            <a:r>
              <a:rPr lang="es-MX" dirty="0"/>
              <a:t> </a:t>
            </a:r>
            <a:r>
              <a:rPr lang="es-MX" dirty="0" err="1"/>
              <a:t>ions</a:t>
            </a:r>
            <a:r>
              <a:rPr lang="es-MX" dirty="0"/>
              <a:t> and trace </a:t>
            </a:r>
            <a:r>
              <a:rPr lang="es-MX" dirty="0" err="1"/>
              <a:t>elements</a:t>
            </a:r>
            <a:r>
              <a:rPr lang="es-MX" dirty="0"/>
              <a:t> in </a:t>
            </a:r>
            <a:r>
              <a:rPr lang="es-MX" dirty="0" err="1"/>
              <a:t>groundwater</a:t>
            </a:r>
            <a:r>
              <a:rPr lang="es-MX" dirty="0"/>
              <a:t> </a:t>
            </a:r>
            <a:r>
              <a:rPr lang="es-MX" dirty="0" err="1"/>
              <a:t>supplied</a:t>
            </a:r>
            <a:r>
              <a:rPr lang="es-MX" dirty="0"/>
              <a:t> to </a:t>
            </a:r>
            <a:r>
              <a:rPr lang="es-MX" dirty="0" err="1"/>
              <a:t>the</a:t>
            </a:r>
            <a:r>
              <a:rPr lang="es-MX" dirty="0"/>
              <a:t> Monterrey </a:t>
            </a:r>
            <a:r>
              <a:rPr lang="es-MX" dirty="0" err="1"/>
              <a:t>metropolitan</a:t>
            </a:r>
            <a:r>
              <a:rPr lang="es-MX" dirty="0"/>
              <a:t> </a:t>
            </a:r>
            <a:r>
              <a:rPr lang="es-MX" dirty="0" err="1"/>
              <a:t>area</a:t>
            </a:r>
            <a:r>
              <a:rPr lang="es-MX" dirty="0"/>
              <a:t>, Nuevo León, </a:t>
            </a:r>
            <a:r>
              <a:rPr lang="es-MX" dirty="0" err="1"/>
              <a:t>Mexico</a:t>
            </a:r>
            <a:r>
              <a:rPr lang="es-MX" dirty="0"/>
              <a:t> A Mora, J Mahlknecht, L Rosales-</a:t>
            </a:r>
            <a:r>
              <a:rPr lang="es-MX" dirty="0" err="1"/>
              <a:t>Lagarde</a:t>
            </a:r>
            <a:r>
              <a:rPr lang="es-MX" dirty="0"/>
              <a:t>, A Hernández-Antonio </a:t>
            </a:r>
            <a:r>
              <a:rPr lang="es-MX" dirty="0" err="1"/>
              <a:t>Environmental</a:t>
            </a:r>
            <a:r>
              <a:rPr lang="es-MX" dirty="0"/>
              <a:t> </a:t>
            </a:r>
            <a:r>
              <a:rPr lang="es-MX" dirty="0" err="1"/>
              <a:t>monitoring</a:t>
            </a:r>
            <a:r>
              <a:rPr lang="es-MX" dirty="0"/>
              <a:t> and </a:t>
            </a:r>
            <a:r>
              <a:rPr lang="es-MX" dirty="0" err="1" smtClean="0"/>
              <a:t>assessment</a:t>
            </a:r>
            <a:endParaRPr lang="es-MX" dirty="0" smtClean="0"/>
          </a:p>
          <a:p>
            <a:pPr lvl="0"/>
            <a:r>
              <a:rPr lang="en-US" dirty="0"/>
              <a:t>Rainwater harvesting as an alternative for water supply in regions with high water stress. Water Science &amp; Technology: Water Supply. </a:t>
            </a:r>
            <a:r>
              <a:rPr lang="en-US" dirty="0" err="1"/>
              <a:t>doi</a:t>
            </a:r>
            <a:r>
              <a:rPr lang="en-US" dirty="0"/>
              <a:t>: 10.2166/ws.2018.018</a:t>
            </a:r>
            <a:endParaRPr lang="es-MX" dirty="0"/>
          </a:p>
          <a:p>
            <a:pPr lvl="0"/>
            <a:r>
              <a:rPr lang="en-US" dirty="0"/>
              <a:t>Synthesis ofstableTiO2 nanotubes: effect of hydrothermal treatment, acid washing and annealing temperature. Heliyon3(2017)e00456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2013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797050" y="96838"/>
            <a:ext cx="8776821" cy="1325563"/>
          </a:xfrm>
        </p:spPr>
        <p:txBody>
          <a:bodyPr>
            <a:normAutofit/>
          </a:bodyPr>
          <a:lstStyle/>
          <a:p>
            <a:pPr algn="ctr"/>
            <a:r>
              <a:rPr lang="es-MX" sz="4000" dirty="0"/>
              <a:t>Clientes y Fondos</a:t>
            </a:r>
          </a:p>
        </p:txBody>
      </p:sp>
      <p:pic>
        <p:nvPicPr>
          <p:cNvPr id="3078" name="Picture 6" descr="Resultado de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61" y="5829024"/>
            <a:ext cx="1877153" cy="75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sultado de imagen para Fundación FEM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196" y="1795568"/>
            <a:ext cx="1743902" cy="8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Resultado de imagen para BI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879" y="1783177"/>
            <a:ext cx="2331282" cy="127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Resultado de imagen para CONAGU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239" y="5942020"/>
            <a:ext cx="2414609" cy="82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Resultado de imagen para Comisión Estatal del Agua de Guanajua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113" y="3870129"/>
            <a:ext cx="1137796" cy="15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Imagen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452" y="2767160"/>
            <a:ext cx="2036625" cy="102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Resultado de imagen para Nestlé logo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6" t="28853" r="33049" b="24609"/>
          <a:stretch/>
        </p:blipFill>
        <p:spPr bwMode="auto">
          <a:xfrm>
            <a:off x="2000396" y="2805067"/>
            <a:ext cx="1194724" cy="112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Resultado de image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007" y="4714260"/>
            <a:ext cx="1765840" cy="112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 descr="Resultado de imagen para DAAD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837" y="2990408"/>
            <a:ext cx="1406081" cy="105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0" name="Picture 38" descr="Resultado de imagen para SEMARNAT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00"/>
          <a:stretch/>
        </p:blipFill>
        <p:spPr bwMode="auto">
          <a:xfrm>
            <a:off x="4962894" y="5851601"/>
            <a:ext cx="2157223" cy="76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2" name="Picture 40" descr="Resultado de imagen para Goldcorp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150" y="5355798"/>
            <a:ext cx="2445929" cy="28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 descr="Resultado de imagen para IAEA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" r="15592"/>
          <a:stretch/>
        </p:blipFill>
        <p:spPr bwMode="auto">
          <a:xfrm>
            <a:off x="7698264" y="3997234"/>
            <a:ext cx="2878296" cy="64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8" name="Picture 46" descr="Resultado de imagen para Comisión Estatal del Agua de Colim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152" y="4254317"/>
            <a:ext cx="1597728" cy="149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0" name="Picture 48" descr="Resultado de image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078" y="1778503"/>
            <a:ext cx="1359415" cy="138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2" name="Picture 50" descr="Resultado de imagen para Rotopla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140" y="3056956"/>
            <a:ext cx="1873913" cy="9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AHMSA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579" y="3988364"/>
            <a:ext cx="2672775" cy="106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70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03" y="1391510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Informes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17073"/>
            <a:ext cx="10515600" cy="3459889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 smtClean="0"/>
              <a:t>Email: </a:t>
            </a:r>
            <a:r>
              <a:rPr lang="es-MX" dirty="0" smtClean="0">
                <a:hlinkClick r:id="rId2"/>
              </a:rPr>
              <a:t>jurgen@itesm.mx</a:t>
            </a:r>
            <a:endParaRPr lang="es-MX" dirty="0" smtClean="0"/>
          </a:p>
          <a:p>
            <a:pPr marL="0" indent="0" algn="ctr">
              <a:buNone/>
            </a:pPr>
            <a:r>
              <a:rPr lang="es-MX" dirty="0" smtClean="0"/>
              <a:t>www.centrodelagua.org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69786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Líneas de investigación</a:t>
            </a:r>
            <a:endParaRPr lang="es-MX" b="1" dirty="0"/>
          </a:p>
        </p:txBody>
      </p:sp>
      <p:sp>
        <p:nvSpPr>
          <p:cNvPr id="4" name="Oval 3"/>
          <p:cNvSpPr/>
          <p:nvPr/>
        </p:nvSpPr>
        <p:spPr>
          <a:xfrm>
            <a:off x="2987040" y="1606731"/>
            <a:ext cx="5185955" cy="5231763"/>
          </a:xfrm>
          <a:prstGeom prst="ellipse">
            <a:avLst/>
          </a:prstGeom>
          <a:solidFill>
            <a:schemeClr val="bg2">
              <a:lumMod val="50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Oval 4"/>
          <p:cNvSpPr/>
          <p:nvPr/>
        </p:nvSpPr>
        <p:spPr>
          <a:xfrm>
            <a:off x="3367874" y="2129247"/>
            <a:ext cx="4419675" cy="4368611"/>
          </a:xfrm>
          <a:prstGeom prst="ellipse">
            <a:avLst/>
          </a:prstGeom>
          <a:solidFill>
            <a:schemeClr val="bg2">
              <a:lumMod val="50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Oval 5"/>
          <p:cNvSpPr/>
          <p:nvPr/>
        </p:nvSpPr>
        <p:spPr>
          <a:xfrm>
            <a:off x="3736940" y="2490810"/>
            <a:ext cx="3639221" cy="3667411"/>
          </a:xfrm>
          <a:prstGeom prst="ellipse">
            <a:avLst/>
          </a:prstGeom>
          <a:solidFill>
            <a:schemeClr val="bg2">
              <a:lumMod val="5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Oval 6"/>
          <p:cNvSpPr/>
          <p:nvPr/>
        </p:nvSpPr>
        <p:spPr>
          <a:xfrm>
            <a:off x="4572970" y="2525214"/>
            <a:ext cx="1968756" cy="1821289"/>
          </a:xfrm>
          <a:prstGeom prst="ellipse">
            <a:avLst/>
          </a:prstGeom>
          <a:gradFill flip="none" rotWithShape="1">
            <a:gsLst>
              <a:gs pos="50000">
                <a:srgbClr val="FFC000">
                  <a:alpha val="58000"/>
                </a:srgbClr>
              </a:gs>
              <a:gs pos="0">
                <a:srgbClr val="FF0000">
                  <a:alpha val="74000"/>
                </a:srgbClr>
              </a:gs>
              <a:gs pos="100000">
                <a:srgbClr val="0070C0">
                  <a:alpha val="7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TextBox 7"/>
          <p:cNvSpPr txBox="1"/>
          <p:nvPr/>
        </p:nvSpPr>
        <p:spPr>
          <a:xfrm>
            <a:off x="4788110" y="2651176"/>
            <a:ext cx="1579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bg1"/>
                </a:solidFill>
              </a:rPr>
              <a:t>Tratamiento, Análisis y Calidad del Agua</a:t>
            </a:r>
          </a:p>
        </p:txBody>
      </p:sp>
      <p:sp>
        <p:nvSpPr>
          <p:cNvPr id="9" name="Oval 8"/>
          <p:cNvSpPr/>
          <p:nvPr/>
        </p:nvSpPr>
        <p:spPr>
          <a:xfrm>
            <a:off x="3841774" y="3773032"/>
            <a:ext cx="1968756" cy="1821289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74000"/>
                </a:srgbClr>
              </a:gs>
              <a:gs pos="50000">
                <a:srgbClr val="FFC000">
                  <a:shade val="67500"/>
                  <a:satMod val="115000"/>
                  <a:alpha val="52000"/>
                </a:srgbClr>
              </a:gs>
              <a:gs pos="100000">
                <a:srgbClr val="0070C0">
                  <a:alpha val="74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TextBox 9"/>
          <p:cNvSpPr txBox="1"/>
          <p:nvPr/>
        </p:nvSpPr>
        <p:spPr>
          <a:xfrm>
            <a:off x="3875004" y="4408587"/>
            <a:ext cx="1461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err="1">
                <a:solidFill>
                  <a:schemeClr val="bg1"/>
                </a:solidFill>
              </a:rPr>
              <a:t>Geoprocesos</a:t>
            </a:r>
            <a:r>
              <a:rPr lang="es-MX" sz="1600" b="1" dirty="0">
                <a:solidFill>
                  <a:schemeClr val="bg1"/>
                </a:solidFill>
              </a:rPr>
              <a:t> Ambientales</a:t>
            </a:r>
          </a:p>
        </p:txBody>
      </p:sp>
      <p:sp>
        <p:nvSpPr>
          <p:cNvPr id="11" name="Oval 10"/>
          <p:cNvSpPr/>
          <p:nvPr/>
        </p:nvSpPr>
        <p:spPr>
          <a:xfrm>
            <a:off x="5284394" y="3763359"/>
            <a:ext cx="1968756" cy="1821289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80000"/>
                </a:srgbClr>
              </a:gs>
              <a:gs pos="49000">
                <a:srgbClr val="FFC000">
                  <a:shade val="67500"/>
                  <a:satMod val="115000"/>
                  <a:alpha val="55000"/>
                </a:srgbClr>
              </a:gs>
              <a:gs pos="100000">
                <a:srgbClr val="0070C0">
                  <a:alpha val="77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TextBox 11"/>
          <p:cNvSpPr txBox="1"/>
          <p:nvPr/>
        </p:nvSpPr>
        <p:spPr>
          <a:xfrm>
            <a:off x="5788127" y="4267712"/>
            <a:ext cx="1395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bg1"/>
                </a:solidFill>
              </a:rPr>
              <a:t>Procesos y Gestión Hídrica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4" r="1"/>
          <a:stretch/>
        </p:blipFill>
        <p:spPr>
          <a:xfrm>
            <a:off x="8518745" y="1728625"/>
            <a:ext cx="2061693" cy="13691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66"/>
          <a:stretch/>
        </p:blipFill>
        <p:spPr bwMode="auto">
          <a:xfrm>
            <a:off x="8198553" y="5546551"/>
            <a:ext cx="1364788" cy="122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"/>
          <a:stretch/>
        </p:blipFill>
        <p:spPr>
          <a:xfrm>
            <a:off x="8884419" y="3683473"/>
            <a:ext cx="2043114" cy="1450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Curved Right Arrow 15"/>
          <p:cNvSpPr/>
          <p:nvPr/>
        </p:nvSpPr>
        <p:spPr>
          <a:xfrm rot="1042174">
            <a:off x="4166996" y="3344904"/>
            <a:ext cx="511033" cy="84908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7" name="Curved Right Arrow 16"/>
          <p:cNvSpPr/>
          <p:nvPr/>
        </p:nvSpPr>
        <p:spPr>
          <a:xfrm rot="16588986">
            <a:off x="5360399" y="5160105"/>
            <a:ext cx="511033" cy="84908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8" name="Curved Right Arrow 17"/>
          <p:cNvSpPr/>
          <p:nvPr/>
        </p:nvSpPr>
        <p:spPr>
          <a:xfrm rot="8842462">
            <a:off x="6511228" y="3168554"/>
            <a:ext cx="511033" cy="84908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2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spect="1"/>
          </p:cNvSpPr>
          <p:nvPr/>
        </p:nvSpPr>
        <p:spPr>
          <a:xfrm>
            <a:off x="3359415" y="3327965"/>
            <a:ext cx="7655589" cy="1322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accent1"/>
                </a:solidFill>
              </a:rPr>
              <a:t>Evaluación y modelación </a:t>
            </a:r>
            <a:r>
              <a:rPr lang="es-MX" sz="1600" dirty="0">
                <a:solidFill>
                  <a:schemeClr val="accent1"/>
                </a:solidFill>
              </a:rPr>
              <a:t>de la </a:t>
            </a:r>
            <a:r>
              <a:rPr lang="es-MX" sz="1600" dirty="0">
                <a:solidFill>
                  <a:schemeClr val="accent1"/>
                </a:solidFill>
              </a:rPr>
              <a:t>calidad de agua y flujo del agua en cuerpos de agua</a:t>
            </a:r>
            <a:endParaRPr lang="es-MX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accent1"/>
                </a:solidFill>
              </a:rPr>
              <a:t>Evaluación de la recarga </a:t>
            </a:r>
            <a:r>
              <a:rPr lang="es-MX" sz="1600" dirty="0">
                <a:solidFill>
                  <a:schemeClr val="accent1"/>
                </a:solidFill>
              </a:rPr>
              <a:t>de </a:t>
            </a:r>
            <a:r>
              <a:rPr lang="es-MX" sz="1600" dirty="0">
                <a:solidFill>
                  <a:schemeClr val="accent1"/>
                </a:solidFill>
              </a:rPr>
              <a:t>acuíferos mediante isótopos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accent1"/>
                </a:solidFill>
              </a:rPr>
              <a:t>E</a:t>
            </a:r>
            <a:r>
              <a:rPr lang="es-MX" sz="1600" dirty="0">
                <a:solidFill>
                  <a:schemeClr val="accent1"/>
                </a:solidFill>
              </a:rPr>
              <a:t>valuación </a:t>
            </a:r>
            <a:r>
              <a:rPr lang="es-MX" sz="1600" dirty="0">
                <a:solidFill>
                  <a:schemeClr val="accent1"/>
                </a:solidFill>
              </a:rPr>
              <a:t>y detección de contaminantes emergentes en </a:t>
            </a:r>
            <a:r>
              <a:rPr lang="es-MX" sz="1600" dirty="0">
                <a:solidFill>
                  <a:schemeClr val="accent1"/>
                </a:solidFill>
              </a:rPr>
              <a:t>agua</a:t>
            </a:r>
            <a:endParaRPr lang="es-MX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>
                <a:solidFill>
                  <a:schemeClr val="accent1"/>
                </a:solidFill>
              </a:rPr>
              <a:t>Biorremediación</a:t>
            </a:r>
            <a:r>
              <a:rPr lang="es-MX" dirty="0">
                <a:solidFill>
                  <a:schemeClr val="accent1"/>
                </a:solidFill>
              </a:rPr>
              <a:t/>
            </a:r>
            <a:br>
              <a:rPr lang="es-MX" dirty="0">
                <a:solidFill>
                  <a:schemeClr val="accent1"/>
                </a:solidFill>
              </a:rPr>
            </a:br>
            <a:endParaRPr lang="es-MX" dirty="0">
              <a:solidFill>
                <a:schemeClr val="accent1"/>
              </a:solidFill>
            </a:endParaRPr>
          </a:p>
          <a:p>
            <a:r>
              <a:rPr lang="es-MX" dirty="0">
                <a:solidFill>
                  <a:schemeClr val="accent1"/>
                </a:solidFill>
              </a:rPr>
              <a:t/>
            </a:r>
            <a:br>
              <a:rPr lang="es-MX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  <a:ea typeface="Avenir Book" charset="0"/>
              <a:cs typeface="Avenir Book" charset="0"/>
            </a:endParaRPr>
          </a:p>
        </p:txBody>
      </p:sp>
      <p:sp>
        <p:nvSpPr>
          <p:cNvPr id="16" name="TextBox 15"/>
          <p:cNvSpPr txBox="1">
            <a:spLocks noChangeAspect="1"/>
          </p:cNvSpPr>
          <p:nvPr/>
        </p:nvSpPr>
        <p:spPr>
          <a:xfrm>
            <a:off x="3345411" y="4870358"/>
            <a:ext cx="8471452" cy="17675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accent1"/>
                </a:solidFill>
              </a:rPr>
              <a:t>Celdas microbianas de combustible para el tratamiento del agua residual y producción de bioenergía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accent1"/>
                </a:solidFill>
              </a:rPr>
              <a:t>Procesos de oxidación avanzada para la degradación de contaminantes emergentes: Catálisis/</a:t>
            </a:r>
            <a:r>
              <a:rPr lang="es-MX" sz="1600" dirty="0" err="1">
                <a:solidFill>
                  <a:schemeClr val="accent1"/>
                </a:solidFill>
              </a:rPr>
              <a:t>Biocatálisis</a:t>
            </a:r>
            <a:endParaRPr lang="es-MX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accent1"/>
                </a:solidFill>
              </a:rPr>
              <a:t>Síntesis </a:t>
            </a:r>
            <a:r>
              <a:rPr lang="es-MX" sz="1600" dirty="0">
                <a:solidFill>
                  <a:schemeClr val="accent1"/>
                </a:solidFill>
              </a:rPr>
              <a:t>de </a:t>
            </a:r>
            <a:r>
              <a:rPr lang="es-MX" sz="1600" dirty="0" err="1">
                <a:solidFill>
                  <a:schemeClr val="accent1"/>
                </a:solidFill>
              </a:rPr>
              <a:t>nanomateriales</a:t>
            </a:r>
            <a:r>
              <a:rPr lang="es-MX" sz="1600" dirty="0">
                <a:solidFill>
                  <a:schemeClr val="accent1"/>
                </a:solidFill>
              </a:rPr>
              <a:t> aplicados al tratamiento de agua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accent1"/>
                </a:solidFill>
              </a:rPr>
              <a:t>Desarrollo sensores/</a:t>
            </a:r>
            <a:r>
              <a:rPr lang="es-MX" sz="1600" dirty="0" err="1">
                <a:solidFill>
                  <a:schemeClr val="accent1"/>
                </a:solidFill>
              </a:rPr>
              <a:t>biosensores</a:t>
            </a:r>
            <a:r>
              <a:rPr lang="es-MX" sz="1600" dirty="0">
                <a:solidFill>
                  <a:schemeClr val="accent1"/>
                </a:solidFill>
              </a:rPr>
              <a:t> para la determinación de contaminantes en agua</a:t>
            </a:r>
            <a:endParaRPr lang="es-MX" sz="1600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>
            <a:spLocks noChangeAspect="1"/>
          </p:cNvSpPr>
          <p:nvPr/>
        </p:nvSpPr>
        <p:spPr>
          <a:xfrm>
            <a:off x="3345411" y="1418946"/>
            <a:ext cx="6120000" cy="14751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accent1"/>
                </a:solidFill>
              </a:rPr>
              <a:t>Diseño </a:t>
            </a:r>
            <a:r>
              <a:rPr lang="es-MX" sz="1600" dirty="0">
                <a:solidFill>
                  <a:schemeClr val="accent1"/>
                </a:solidFill>
              </a:rPr>
              <a:t>y modelación en hidrología de </a:t>
            </a:r>
            <a:r>
              <a:rPr lang="es-MX" sz="1600" dirty="0">
                <a:solidFill>
                  <a:schemeClr val="accent1"/>
                </a:solidFill>
              </a:rPr>
              <a:t>superficie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accent1"/>
                </a:solidFill>
              </a:rPr>
              <a:t>Fenómenos </a:t>
            </a:r>
            <a:r>
              <a:rPr lang="es-MX" sz="1600" dirty="0">
                <a:solidFill>
                  <a:schemeClr val="accent1"/>
                </a:solidFill>
              </a:rPr>
              <a:t>extremos (inundaciones y </a:t>
            </a:r>
            <a:r>
              <a:rPr lang="es-MX" sz="1600" dirty="0">
                <a:solidFill>
                  <a:schemeClr val="accent1"/>
                </a:solidFill>
              </a:rPr>
              <a:t>sequías)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accent1"/>
                </a:solidFill>
              </a:rPr>
              <a:t>Gestión </a:t>
            </a:r>
            <a:r>
              <a:rPr lang="es-MX" sz="1600" dirty="0">
                <a:solidFill>
                  <a:schemeClr val="accent1"/>
                </a:solidFill>
              </a:rPr>
              <a:t>de riesgos </a:t>
            </a:r>
            <a:r>
              <a:rPr lang="es-MX" sz="1600" dirty="0" err="1">
                <a:solidFill>
                  <a:schemeClr val="accent1"/>
                </a:solidFill>
              </a:rPr>
              <a:t>hidrometereológicos</a:t>
            </a:r>
            <a:r>
              <a:rPr lang="es-MX" sz="1600" dirty="0">
                <a:solidFill>
                  <a:schemeClr val="accent1"/>
                </a:solidFill>
              </a:rPr>
              <a:t> y sistemas de </a:t>
            </a:r>
            <a:r>
              <a:rPr lang="es-MX" sz="1600" dirty="0">
                <a:solidFill>
                  <a:schemeClr val="accent1"/>
                </a:solidFill>
              </a:rPr>
              <a:t>alerta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accent1"/>
                </a:solidFill>
              </a:rPr>
              <a:t>Gestión </a:t>
            </a:r>
            <a:r>
              <a:rPr lang="es-MX" sz="1600" dirty="0">
                <a:solidFill>
                  <a:schemeClr val="accent1"/>
                </a:solidFill>
              </a:rPr>
              <a:t>del recurso hídrico en entornos climáticos cambiantes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accent1"/>
                </a:solidFill>
              </a:rPr>
              <a:t>Toma </a:t>
            </a:r>
            <a:r>
              <a:rPr lang="es-MX" sz="1600" dirty="0">
                <a:solidFill>
                  <a:schemeClr val="accent1"/>
                </a:solidFill>
              </a:rPr>
              <a:t>robusta y efectiva de decisiones en el sector hídrico 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922606" y="-41684"/>
            <a:ext cx="10515600" cy="1325563"/>
          </a:xfrm>
        </p:spPr>
        <p:txBody>
          <a:bodyPr/>
          <a:lstStyle/>
          <a:p>
            <a:r>
              <a:rPr lang="es-MX" b="1" dirty="0" smtClean="0"/>
              <a:t>Competencias del Grupo</a:t>
            </a:r>
            <a:endParaRPr lang="es-MX" b="1" dirty="0"/>
          </a:p>
        </p:txBody>
      </p:sp>
      <p:sp>
        <p:nvSpPr>
          <p:cNvPr id="12" name="Oval 11"/>
          <p:cNvSpPr/>
          <p:nvPr/>
        </p:nvSpPr>
        <p:spPr>
          <a:xfrm>
            <a:off x="1001166" y="4879261"/>
            <a:ext cx="1968756" cy="1821289"/>
          </a:xfrm>
          <a:prstGeom prst="ellipse">
            <a:avLst/>
          </a:prstGeom>
          <a:gradFill flip="none" rotWithShape="1">
            <a:gsLst>
              <a:gs pos="50000">
                <a:srgbClr val="FFC000">
                  <a:alpha val="58000"/>
                </a:srgbClr>
              </a:gs>
              <a:gs pos="0">
                <a:srgbClr val="FF0000">
                  <a:alpha val="74000"/>
                </a:srgbClr>
              </a:gs>
              <a:gs pos="100000">
                <a:srgbClr val="0070C0">
                  <a:alpha val="7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TextBox 12"/>
          <p:cNvSpPr txBox="1"/>
          <p:nvPr/>
        </p:nvSpPr>
        <p:spPr>
          <a:xfrm>
            <a:off x="1195943" y="5128185"/>
            <a:ext cx="1579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Tratamiento, Análisis y Calidad del Agua</a:t>
            </a:r>
          </a:p>
        </p:txBody>
      </p:sp>
      <p:sp>
        <p:nvSpPr>
          <p:cNvPr id="19" name="Oval 18"/>
          <p:cNvSpPr/>
          <p:nvPr/>
        </p:nvSpPr>
        <p:spPr>
          <a:xfrm>
            <a:off x="1001166" y="2998363"/>
            <a:ext cx="1968756" cy="1821289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74000"/>
                </a:srgbClr>
              </a:gs>
              <a:gs pos="50000">
                <a:srgbClr val="FFC000">
                  <a:shade val="67500"/>
                  <a:satMod val="115000"/>
                  <a:alpha val="52000"/>
                </a:srgbClr>
              </a:gs>
              <a:gs pos="100000">
                <a:srgbClr val="0070C0">
                  <a:alpha val="74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0" name="TextBox 19"/>
          <p:cNvSpPr txBox="1"/>
          <p:nvPr/>
        </p:nvSpPr>
        <p:spPr>
          <a:xfrm>
            <a:off x="1244837" y="3555064"/>
            <a:ext cx="1579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err="1">
                <a:solidFill>
                  <a:schemeClr val="bg1"/>
                </a:solidFill>
              </a:rPr>
              <a:t>Geoprocesos</a:t>
            </a:r>
            <a:r>
              <a:rPr lang="es-MX" sz="2000" b="1" dirty="0">
                <a:solidFill>
                  <a:schemeClr val="bg1"/>
                </a:solidFill>
              </a:rPr>
              <a:t> Ambientales</a:t>
            </a:r>
          </a:p>
        </p:txBody>
      </p:sp>
      <p:sp>
        <p:nvSpPr>
          <p:cNvPr id="21" name="Oval 20"/>
          <p:cNvSpPr/>
          <p:nvPr/>
        </p:nvSpPr>
        <p:spPr>
          <a:xfrm>
            <a:off x="1001166" y="1131788"/>
            <a:ext cx="1968756" cy="1821289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80000"/>
                </a:srgbClr>
              </a:gs>
              <a:gs pos="49000">
                <a:srgbClr val="FFC000">
                  <a:shade val="67500"/>
                  <a:satMod val="115000"/>
                  <a:alpha val="55000"/>
                </a:srgbClr>
              </a:gs>
              <a:gs pos="100000">
                <a:srgbClr val="0070C0">
                  <a:alpha val="77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2" name="TextBox 21"/>
          <p:cNvSpPr txBox="1"/>
          <p:nvPr/>
        </p:nvSpPr>
        <p:spPr>
          <a:xfrm>
            <a:off x="1287561" y="1492490"/>
            <a:ext cx="1395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Procesos y Gestión Hídrica</a:t>
            </a:r>
          </a:p>
        </p:txBody>
      </p:sp>
    </p:spTree>
    <p:extLst>
      <p:ext uri="{BB962C8B-B14F-4D97-AF65-F5344CB8AC3E}">
        <p14:creationId xmlns:p14="http://schemas.microsoft.com/office/powerpoint/2010/main" val="1340862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3112"/>
          </a:xfrm>
        </p:spPr>
        <p:txBody>
          <a:bodyPr>
            <a:normAutofit/>
          </a:bodyPr>
          <a:lstStyle/>
          <a:p>
            <a:pPr algn="ctr"/>
            <a:r>
              <a:rPr lang="es-MX" sz="3600" dirty="0"/>
              <a:t>Profesores Adscritos (5)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2085" y="2821086"/>
            <a:ext cx="2409825" cy="574964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lvl="1" indent="0">
              <a:buNone/>
            </a:pPr>
            <a:r>
              <a:rPr lang="en-US" sz="1200" dirty="0">
                <a:latin typeface="Avenir Book" charset="0"/>
                <a:ea typeface="Avenir Book" charset="0"/>
                <a:cs typeface="Avenir Book" charset="0"/>
              </a:rPr>
              <a:t>Diana Linda Cárdenas </a:t>
            </a:r>
          </a:p>
          <a:p>
            <a:pPr marL="457200" lvl="1" indent="0">
              <a:buNone/>
            </a:pPr>
            <a:endParaRPr lang="en-US" sz="12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TextBox 3"/>
          <p:cNvSpPr txBox="1"/>
          <p:nvPr/>
        </p:nvSpPr>
        <p:spPr>
          <a:xfrm>
            <a:off x="8136629" y="2780858"/>
            <a:ext cx="2687782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Font typeface="Arial"/>
              <a:buChar char="•"/>
              <a:defRPr sz="3200"/>
            </a:lvl1pPr>
            <a:lvl2pPr lvl="1" indent="0">
              <a:spcBef>
                <a:spcPct val="20000"/>
              </a:spcBef>
              <a:buFont typeface="Arial"/>
              <a:buNone/>
              <a:defRPr sz="1200"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1"/>
            <a:r>
              <a:rPr lang="en-US" dirty="0"/>
              <a:t>Jurgen Mahlknecht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99660" y="2821179"/>
            <a:ext cx="2618509" cy="381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spcBef>
                <a:spcPct val="20000"/>
              </a:spcBef>
              <a:buFont typeface="Arial"/>
              <a:buNone/>
              <a:defRPr sz="3200"/>
            </a:lvl1pPr>
            <a:lvl2pPr lvl="1" indent="0">
              <a:spcBef>
                <a:spcPct val="20000"/>
              </a:spcBef>
              <a:buFont typeface="Arial"/>
              <a:buNone/>
              <a:defRPr sz="1200"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1"/>
            <a:r>
              <a:rPr lang="en-US" dirty="0"/>
              <a:t>Flavio Contreras </a:t>
            </a:r>
          </a:p>
          <a:p>
            <a:endParaRPr lang="es-MX" sz="12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6807" y="2821086"/>
            <a:ext cx="2646218" cy="305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spcBef>
                <a:spcPct val="20000"/>
              </a:spcBef>
              <a:buFont typeface="Arial"/>
              <a:buNone/>
              <a:defRPr sz="3200"/>
            </a:lvl1pPr>
            <a:lvl2pPr lvl="1" indent="0">
              <a:spcBef>
                <a:spcPct val="20000"/>
              </a:spcBef>
              <a:buFont typeface="Arial"/>
              <a:buNone/>
              <a:defRPr sz="1200"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1"/>
            <a:r>
              <a:rPr lang="en-US" dirty="0"/>
              <a:t>Miguel Angel López </a:t>
            </a:r>
          </a:p>
          <a:p>
            <a:endParaRPr lang="es-MX" dirty="0"/>
          </a:p>
        </p:txBody>
      </p:sp>
      <p:sp>
        <p:nvSpPr>
          <p:cNvPr id="7" name="TextBox 6"/>
          <p:cNvSpPr txBox="1"/>
          <p:nvPr/>
        </p:nvSpPr>
        <p:spPr>
          <a:xfrm>
            <a:off x="4885139" y="2808096"/>
            <a:ext cx="2119745" cy="318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Arial"/>
              <a:buChar char="•"/>
              <a:defRPr sz="3200"/>
            </a:lvl1pPr>
            <a:lvl2pPr lvl="1" indent="0">
              <a:spcBef>
                <a:spcPct val="20000"/>
              </a:spcBef>
              <a:buFont typeface="Arial"/>
              <a:buNone/>
              <a:defRPr sz="1200"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1"/>
            <a:r>
              <a:rPr lang="en-US" dirty="0"/>
              <a:t>Nancy E. Ornelas  </a:t>
            </a:r>
          </a:p>
          <a:p>
            <a:endParaRPr lang="es-MX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82388" y="3537729"/>
            <a:ext cx="11676975" cy="8728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dirty="0" smtClean="0"/>
              <a:t>         Investigadores Asociados (4)   Investigadores </a:t>
            </a:r>
            <a:r>
              <a:rPr lang="es-MX" dirty="0" err="1" smtClean="0"/>
              <a:t>Postdocs</a:t>
            </a:r>
            <a:r>
              <a:rPr lang="es-MX" dirty="0" smtClean="0"/>
              <a:t> (</a:t>
            </a:r>
            <a:r>
              <a:rPr lang="es-MX" dirty="0"/>
              <a:t>2</a:t>
            </a:r>
            <a:r>
              <a:rPr lang="es-MX" dirty="0" smtClean="0"/>
              <a:t>)</a:t>
            </a:r>
            <a:endParaRPr lang="es-MX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212" y="1234729"/>
            <a:ext cx="1200783" cy="16010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722" y="1246283"/>
            <a:ext cx="1168398" cy="15956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943" y="1225126"/>
            <a:ext cx="1196970" cy="15959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23" y="1234728"/>
            <a:ext cx="1195309" cy="16072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142" y="1223518"/>
            <a:ext cx="1168038" cy="15976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3452" y="6138906"/>
            <a:ext cx="2687782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Font typeface="Arial"/>
              <a:buChar char="•"/>
              <a:defRPr sz="3200"/>
            </a:lvl1pPr>
            <a:lvl2pPr lvl="1" indent="0">
              <a:spcBef>
                <a:spcPct val="20000"/>
              </a:spcBef>
              <a:buFont typeface="Arial"/>
              <a:buNone/>
              <a:defRPr sz="1200"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1"/>
            <a:r>
              <a:rPr lang="en-US" dirty="0" err="1"/>
              <a:t>Anaid</a:t>
            </a:r>
            <a:r>
              <a:rPr lang="en-US" dirty="0"/>
              <a:t> Cano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31323" y="6164755"/>
            <a:ext cx="2431635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>
              <a:spcBef>
                <a:spcPct val="20000"/>
              </a:spcBef>
              <a:buFont typeface="Arial"/>
              <a:buChar char="•"/>
              <a:defRPr sz="3200"/>
            </a:lvl1pPr>
            <a:lvl2pPr lvl="1" indent="0">
              <a:spcBef>
                <a:spcPct val="20000"/>
              </a:spcBef>
              <a:buFont typeface="Arial"/>
              <a:buNone/>
              <a:defRPr sz="1200"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1" algn="ctr"/>
            <a:r>
              <a:rPr lang="en-US" dirty="0"/>
              <a:t>Héctor A. </a:t>
            </a:r>
            <a:r>
              <a:rPr lang="en-US" dirty="0" smtClean="0"/>
              <a:t>Barrios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48867" y="6138906"/>
            <a:ext cx="2687782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Font typeface="Arial"/>
              <a:buChar char="•"/>
              <a:defRPr sz="3200"/>
            </a:lvl1pPr>
            <a:lvl2pPr lvl="1" indent="0">
              <a:spcBef>
                <a:spcPct val="20000"/>
              </a:spcBef>
              <a:buFont typeface="Arial"/>
              <a:buNone/>
              <a:defRPr sz="1200"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1"/>
            <a:r>
              <a:rPr lang="en-US" dirty="0"/>
              <a:t>Ismael Aguilar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82799" y="6138906"/>
            <a:ext cx="2687782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Font typeface="Arial"/>
              <a:buChar char="•"/>
              <a:defRPr sz="3200"/>
            </a:lvl1pPr>
            <a:lvl2pPr lvl="1" indent="0">
              <a:spcBef>
                <a:spcPct val="20000"/>
              </a:spcBef>
              <a:buFont typeface="Arial"/>
              <a:buNone/>
              <a:defRPr sz="1200"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1"/>
            <a:r>
              <a:rPr lang="en-US" dirty="0"/>
              <a:t>Netzahualpille Hernández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91" y="4428337"/>
            <a:ext cx="1223801" cy="16688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457" y="4478744"/>
            <a:ext cx="1235703" cy="16706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332" y="4438403"/>
            <a:ext cx="1242753" cy="16570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3781" y="10219139"/>
            <a:ext cx="709775" cy="947688"/>
          </a:xfrm>
          <a:prstGeom prst="rect">
            <a:avLst/>
          </a:prstGeom>
        </p:spPr>
      </p:pic>
      <p:pic>
        <p:nvPicPr>
          <p:cNvPr id="5122" name="Picture 2" descr="Image result for Netzahualpille Hernández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r="11760"/>
          <a:stretch/>
        </p:blipFill>
        <p:spPr bwMode="auto">
          <a:xfrm>
            <a:off x="5976056" y="4478744"/>
            <a:ext cx="1343666" cy="16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Iris Aguilar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3" r="5830"/>
          <a:stretch/>
        </p:blipFill>
        <p:spPr bwMode="auto">
          <a:xfrm>
            <a:off x="8189261" y="4478744"/>
            <a:ext cx="1402604" cy="161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425" y="4478744"/>
            <a:ext cx="1324573" cy="161841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425053" y="6095407"/>
            <a:ext cx="846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Iris Aguilar</a:t>
            </a:r>
            <a:endParaRPr lang="es-MX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9583689" y="6095407"/>
            <a:ext cx="2687782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Font typeface="Arial"/>
              <a:buChar char="•"/>
              <a:defRPr sz="3200"/>
            </a:lvl1pPr>
            <a:lvl2pPr lvl="1" indent="0">
              <a:spcBef>
                <a:spcPct val="20000"/>
              </a:spcBef>
              <a:buFont typeface="Arial"/>
              <a:buNone/>
              <a:defRPr sz="1200"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1"/>
            <a:r>
              <a:rPr lang="en-US" dirty="0" smtClean="0"/>
              <a:t>Abrahan Mora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09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dirty="0" err="1" smtClean="0"/>
              <a:t>Postgrados</a:t>
            </a:r>
            <a:r>
              <a:rPr lang="en-US" b="1" dirty="0" smtClean="0"/>
              <a:t> </a:t>
            </a:r>
            <a:r>
              <a:rPr lang="en-US" b="1" dirty="0" err="1" smtClean="0"/>
              <a:t>Afines</a:t>
            </a:r>
            <a:endParaRPr lang="es-MX" b="1" dirty="0"/>
          </a:p>
        </p:txBody>
      </p:sp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91440" y="1583480"/>
            <a:ext cx="12344400" cy="1917366"/>
          </a:xfrm>
        </p:spPr>
        <p:txBody>
          <a:bodyPr numCol="2">
            <a:noAutofit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sz="3200" dirty="0" smtClean="0"/>
              <a:t>Maestría en Ciencias de Ingeniería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sz="3200" dirty="0" smtClean="0"/>
              <a:t>Doctorado en Ciencias de Ingeniería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es-MX" sz="3200" dirty="0"/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sz="3200" dirty="0" smtClean="0"/>
              <a:t>Maestría en Nanotecnología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sz="3200" dirty="0" smtClean="0"/>
              <a:t>Doctorado en Nanotecnología</a:t>
            </a:r>
            <a:endParaRPr lang="es-MX" sz="3200" dirty="0"/>
          </a:p>
        </p:txBody>
      </p:sp>
      <p:pic>
        <p:nvPicPr>
          <p:cNvPr id="6146" name="Picture 2" descr="http://www.centrodelagua.org/m4rks_cms/4cms/images/16content/analisis-enfoqu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3"/>
          <a:stretch/>
        </p:blipFill>
        <p:spPr bwMode="auto">
          <a:xfrm>
            <a:off x="649601" y="2951461"/>
            <a:ext cx="3792211" cy="178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centrodelagua.org/m4rks_cms/4cms/images/16content/analisis-investigador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7"/>
          <a:stretch/>
        </p:blipFill>
        <p:spPr bwMode="auto">
          <a:xfrm>
            <a:off x="1483586" y="4631318"/>
            <a:ext cx="4612414" cy="178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centrodelagua.org/m4rks_cms/4cms/images/16content/posgrado-p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9"/>
          <a:stretch/>
        </p:blipFill>
        <p:spPr bwMode="auto">
          <a:xfrm>
            <a:off x="4896531" y="2951461"/>
            <a:ext cx="2666863" cy="179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centrodelagua.org/m4rks_cms/4cms/images/16content/pgh-mapa-impac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43" y="4489693"/>
            <a:ext cx="5116444" cy="206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entrodelagua.org/m4rks_cms/4cms/images/16content/ned-op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7"/>
          <a:stretch/>
        </p:blipFill>
        <p:spPr bwMode="auto">
          <a:xfrm>
            <a:off x="8018113" y="2791493"/>
            <a:ext cx="2753726" cy="169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477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 err="1" smtClean="0"/>
              <a:t>Profesores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vinculados</a:t>
            </a:r>
            <a:r>
              <a:rPr lang="en-US" sz="4000" b="1" dirty="0" smtClean="0"/>
              <a:t>: 20</a:t>
            </a:r>
            <a:endParaRPr lang="es-MX" sz="4000" b="1" dirty="0"/>
          </a:p>
        </p:txBody>
      </p:sp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400595" y="1212325"/>
            <a:ext cx="5007428" cy="498598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MX" sz="1700" b="1" dirty="0"/>
              <a:t>Peter </a:t>
            </a:r>
            <a:r>
              <a:rPr lang="es-MX" sz="1700" b="1" dirty="0" smtClean="0"/>
              <a:t>Knappett. </a:t>
            </a:r>
            <a:r>
              <a:rPr lang="es-MX" sz="1700" b="1" dirty="0"/>
              <a:t>Texas A&amp;M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MX" sz="1700" b="1" dirty="0"/>
              <a:t>Rick Giardino. Texas A&amp;M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MX" sz="1700" b="1" dirty="0" smtClean="0"/>
              <a:t>Yanmei Li. </a:t>
            </a:r>
            <a:r>
              <a:rPr lang="es-MX" sz="1700" b="1" dirty="0"/>
              <a:t>Universidad de Guanajuato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MX" sz="1700" b="1" dirty="0"/>
              <a:t>Walter </a:t>
            </a:r>
            <a:r>
              <a:rPr lang="es-MX" sz="1700" b="1" dirty="0" err="1" smtClean="0"/>
              <a:t>Daessle</a:t>
            </a:r>
            <a:r>
              <a:rPr lang="es-MX" sz="1700" b="1" dirty="0" smtClean="0"/>
              <a:t>. </a:t>
            </a:r>
            <a:r>
              <a:rPr lang="es-MX" sz="1700" b="1" dirty="0"/>
              <a:t>Universidad Autónoma de Baja California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MX" sz="1700" b="1" dirty="0" err="1"/>
              <a:t>Saugatta</a:t>
            </a:r>
            <a:r>
              <a:rPr lang="es-MX" sz="1700" b="1" dirty="0"/>
              <a:t> </a:t>
            </a:r>
            <a:r>
              <a:rPr lang="es-MX" sz="1700" b="1" dirty="0" smtClean="0"/>
              <a:t>Datta. </a:t>
            </a:r>
            <a:r>
              <a:rPr lang="es-MX" sz="1700" b="1" dirty="0"/>
              <a:t>Kansas </a:t>
            </a:r>
            <a:r>
              <a:rPr lang="es-MX" sz="1700" b="1" dirty="0" err="1"/>
              <a:t>State</a:t>
            </a:r>
            <a:r>
              <a:rPr lang="es-MX" sz="1700" b="1" dirty="0"/>
              <a:t> </a:t>
            </a:r>
            <a:r>
              <a:rPr lang="es-MX" sz="1700" b="1" dirty="0" err="1"/>
              <a:t>University</a:t>
            </a:r>
            <a:endParaRPr lang="es-MX" sz="17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700" b="1" dirty="0" smtClean="0"/>
              <a:t>Ariadne </a:t>
            </a:r>
            <a:r>
              <a:rPr lang="en-US" sz="1700" b="1" dirty="0" err="1" smtClean="0"/>
              <a:t>Argyraki</a:t>
            </a:r>
            <a:r>
              <a:rPr lang="en-US" sz="1700" b="1" dirty="0" smtClean="0"/>
              <a:t>. </a:t>
            </a:r>
            <a:r>
              <a:rPr lang="en-US" sz="1700" b="1" dirty="0"/>
              <a:t>National and </a:t>
            </a:r>
            <a:r>
              <a:rPr lang="en-US" sz="1700" b="1" dirty="0" err="1"/>
              <a:t>Kapodistrian</a:t>
            </a:r>
            <a:r>
              <a:rPr lang="en-US" sz="1700" b="1" dirty="0"/>
              <a:t> University of Athens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700" b="1" dirty="0"/>
              <a:t>Jorge Guzmán </a:t>
            </a:r>
            <a:r>
              <a:rPr lang="en-US" sz="1700" b="1" dirty="0" smtClean="0"/>
              <a:t>Mar. </a:t>
            </a:r>
            <a:r>
              <a:rPr lang="en-US" sz="1700" b="1" dirty="0"/>
              <a:t>Universidad </a:t>
            </a:r>
            <a:r>
              <a:rPr lang="en-US" sz="1700" b="1" dirty="0" err="1"/>
              <a:t>Autónoma</a:t>
            </a:r>
            <a:r>
              <a:rPr lang="en-US" sz="1700" b="1" dirty="0"/>
              <a:t> de Nuevo León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MX" sz="1700" b="1" dirty="0" err="1"/>
              <a:t>Naoyuki</a:t>
            </a:r>
            <a:r>
              <a:rPr lang="es-MX" sz="1700" b="1" dirty="0"/>
              <a:t> </a:t>
            </a:r>
            <a:r>
              <a:rPr lang="es-MX" sz="1700" b="1" dirty="0" err="1" smtClean="0"/>
              <a:t>Funamizu</a:t>
            </a:r>
            <a:r>
              <a:rPr lang="es-MX" sz="1700" b="1" dirty="0"/>
              <a:t>.</a:t>
            </a:r>
            <a:r>
              <a:rPr lang="es-MX" sz="1700" b="1" dirty="0" smtClean="0"/>
              <a:t> </a:t>
            </a:r>
            <a:r>
              <a:rPr lang="es-MX" sz="1700" b="1" dirty="0" err="1" smtClean="0"/>
              <a:t>Hokkaido</a:t>
            </a:r>
            <a:r>
              <a:rPr lang="es-MX" sz="1700" b="1" dirty="0" smtClean="0"/>
              <a:t> </a:t>
            </a:r>
            <a:r>
              <a:rPr lang="es-MX" sz="1700" b="1" dirty="0" err="1"/>
              <a:t>University</a:t>
            </a:r>
            <a:endParaRPr lang="es-MX" sz="17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MX" sz="1700" b="1" dirty="0"/>
              <a:t>M. </a:t>
            </a:r>
            <a:r>
              <a:rPr lang="es-MX" sz="1700" b="1" dirty="0" err="1" smtClean="0"/>
              <a:t>Guizani</a:t>
            </a:r>
            <a:r>
              <a:rPr lang="es-MX" sz="1700" b="1" dirty="0"/>
              <a:t>.</a:t>
            </a:r>
            <a:r>
              <a:rPr lang="es-MX" sz="1700" b="1" dirty="0" smtClean="0"/>
              <a:t> </a:t>
            </a:r>
            <a:r>
              <a:rPr lang="es-MX" sz="1700" b="1" dirty="0" err="1" smtClean="0"/>
              <a:t>Hokkaido</a:t>
            </a:r>
            <a:r>
              <a:rPr lang="es-MX" sz="1700" b="1" dirty="0" smtClean="0"/>
              <a:t> </a:t>
            </a:r>
            <a:r>
              <a:rPr lang="es-MX" sz="1700" b="1" dirty="0" err="1"/>
              <a:t>University</a:t>
            </a:r>
            <a:endParaRPr lang="es-MX" sz="1700" b="1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s-ES_tradnl" sz="1700" b="1" dirty="0"/>
              <a:t>Dr. Raúl Hernández </a:t>
            </a:r>
            <a:r>
              <a:rPr lang="es-ES_tradnl" sz="1700" b="1" dirty="0" smtClean="0"/>
              <a:t>Aranda. Tecnológico </a:t>
            </a:r>
            <a:r>
              <a:rPr lang="es-ES_tradnl" sz="1700" b="1" dirty="0"/>
              <a:t>de Monterrey.</a:t>
            </a:r>
            <a:endParaRPr lang="es-MX" sz="1700" b="1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s-ES_tradnl" sz="1700" b="1" dirty="0"/>
              <a:t>Dr. Gerardo García </a:t>
            </a:r>
            <a:r>
              <a:rPr lang="es-ES_tradnl" sz="1700" b="1" dirty="0" smtClean="0"/>
              <a:t>Rivas. Tecnológico </a:t>
            </a:r>
            <a:r>
              <a:rPr lang="es-ES_tradnl" sz="1700" b="1" dirty="0"/>
              <a:t>de Monterrey. </a:t>
            </a:r>
            <a:endParaRPr lang="es-MX" sz="1700" b="1" dirty="0"/>
          </a:p>
        </p:txBody>
      </p:sp>
      <p:sp>
        <p:nvSpPr>
          <p:cNvPr id="2" name="Rectangle 1"/>
          <p:cNvSpPr/>
          <p:nvPr/>
        </p:nvSpPr>
        <p:spPr>
          <a:xfrm>
            <a:off x="5408023" y="1212325"/>
            <a:ext cx="6257108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1700" b="1" dirty="0" smtClean="0"/>
              <a:t>Dra. Alejandra García </a:t>
            </a:r>
            <a:r>
              <a:rPr lang="es-ES_tradnl" sz="1700" b="1" dirty="0" err="1" smtClean="0"/>
              <a:t>García</a:t>
            </a:r>
            <a:r>
              <a:rPr lang="es-ES_tradnl" sz="1700" b="1" dirty="0" smtClean="0"/>
              <a:t>. Centro de Investigación en Materiales Avanzados, S.C.</a:t>
            </a:r>
            <a:endParaRPr lang="es-MX" sz="1700" b="1" dirty="0" smtClean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1700" b="1" dirty="0" smtClean="0"/>
              <a:t>Dra. </a:t>
            </a:r>
            <a:r>
              <a:rPr lang="es-ES_tradnl" sz="1700" b="1" dirty="0" err="1" smtClean="0"/>
              <a:t>Tzarara</a:t>
            </a:r>
            <a:r>
              <a:rPr lang="es-ES_tradnl" sz="1700" b="1" dirty="0" smtClean="0"/>
              <a:t> López </a:t>
            </a:r>
            <a:r>
              <a:rPr lang="es-ES_tradnl" sz="1700" b="1" dirty="0" err="1" smtClean="0"/>
              <a:t>Luke</a:t>
            </a:r>
            <a:r>
              <a:rPr lang="es-ES_tradnl" sz="1700" b="1" dirty="0" smtClean="0"/>
              <a:t>. Centro de Investigaciones en Óptica, A.C.</a:t>
            </a:r>
            <a:endParaRPr lang="es-MX" sz="1700" b="1" dirty="0" smtClean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1700" b="1" dirty="0" smtClean="0"/>
              <a:t>Dra. Melissa Marlene Rodríguez Delgado. Universidad Autónoma de Nuevo León.</a:t>
            </a:r>
            <a:endParaRPr lang="es-MX" sz="1700" b="1" dirty="0" smtClean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1700" b="1" dirty="0" smtClean="0"/>
              <a:t>Dr. KDP </a:t>
            </a:r>
            <a:r>
              <a:rPr lang="es-ES_tradnl" sz="1700" b="1" dirty="0" err="1" smtClean="0"/>
              <a:t>Nigam</a:t>
            </a:r>
            <a:r>
              <a:rPr lang="es-ES_tradnl" sz="1700" b="1" dirty="0" smtClean="0"/>
              <a:t>. Tecnológico de Monterrey, </a:t>
            </a:r>
            <a:r>
              <a:rPr lang="en-US" sz="1700" b="1" dirty="0" smtClean="0"/>
              <a:t>Indian Institute of Technology. </a:t>
            </a:r>
            <a:endParaRPr lang="es-MX" sz="1700" b="1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700" b="1" dirty="0" smtClean="0"/>
              <a:t>Dr. Carlos E. Guerrero-Beltrán (TEC Salud, Hospital Zambrano-</a:t>
            </a:r>
            <a:r>
              <a:rPr lang="es-MX" sz="1700" b="1" dirty="0" err="1" smtClean="0"/>
              <a:t>Hellión</a:t>
            </a:r>
            <a:r>
              <a:rPr lang="es-MX" sz="1700" b="1" dirty="0" smtClean="0"/>
              <a:t>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700" b="1" dirty="0" smtClean="0"/>
              <a:t>Dr. Eduardo Vázquez-Garza (TEC Salud, Hospital Zambrano-</a:t>
            </a:r>
            <a:r>
              <a:rPr lang="es-MX" sz="1700" b="1" dirty="0" err="1" smtClean="0"/>
              <a:t>Hellión</a:t>
            </a:r>
            <a:r>
              <a:rPr lang="es-MX" sz="1700" b="1" dirty="0" smtClean="0"/>
              <a:t>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700" b="1" dirty="0" smtClean="0"/>
              <a:t>Dra. </a:t>
            </a:r>
            <a:r>
              <a:rPr lang="es-MX" sz="1700" b="1" dirty="0" err="1" smtClean="0"/>
              <a:t>Yuriana</a:t>
            </a:r>
            <a:r>
              <a:rPr lang="es-MX" sz="1700" b="1" dirty="0" smtClean="0"/>
              <a:t> Oropeza-Almazán (TEC Salud, Hospital Zambrano-</a:t>
            </a:r>
            <a:r>
              <a:rPr lang="es-MX" sz="1700" b="1" dirty="0" err="1" smtClean="0"/>
              <a:t>Hellión</a:t>
            </a:r>
            <a:r>
              <a:rPr lang="es-MX" sz="1700" b="1" dirty="0" smtClean="0"/>
              <a:t>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700" b="1" dirty="0" smtClean="0"/>
              <a:t>Dr. Juan </a:t>
            </a:r>
            <a:r>
              <a:rPr lang="es-MX" sz="1700" b="1" dirty="0" err="1" smtClean="0"/>
              <a:t>Jauregui</a:t>
            </a:r>
            <a:r>
              <a:rPr lang="es-MX" sz="1700" b="1" dirty="0" smtClean="0"/>
              <a:t> (Universidad Autónoma de Aguascalientes)</a:t>
            </a:r>
            <a:endParaRPr lang="es-MX" sz="1700" b="1" dirty="0"/>
          </a:p>
        </p:txBody>
      </p:sp>
    </p:spTree>
    <p:extLst>
      <p:ext uri="{BB962C8B-B14F-4D97-AF65-F5344CB8AC3E}">
        <p14:creationId xmlns:p14="http://schemas.microsoft.com/office/powerpoint/2010/main" val="3419680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5"/>
          <p:cNvPicPr/>
          <p:nvPr/>
        </p:nvPicPr>
        <p:blipFill>
          <a:blip r:embed="rId2"/>
          <a:srcRect l="6126"/>
          <a:stretch/>
        </p:blipFill>
        <p:spPr>
          <a:xfrm>
            <a:off x="-435" y="5954959"/>
            <a:ext cx="12191244" cy="919012"/>
          </a:xfrm>
          <a:prstGeom prst="rect">
            <a:avLst/>
          </a:prstGeom>
          <a:ln>
            <a:noFill/>
          </a:ln>
        </p:spPr>
      </p:pic>
      <p:sp>
        <p:nvSpPr>
          <p:cNvPr id="183" name="CustomShape 2"/>
          <p:cNvSpPr/>
          <p:nvPr/>
        </p:nvSpPr>
        <p:spPr>
          <a:xfrm>
            <a:off x="1" y="1"/>
            <a:ext cx="12054092" cy="6632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25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Laboratorio de Nanotecnología Ambiental</a:t>
            </a:r>
            <a:endParaRPr/>
          </a:p>
        </p:txBody>
      </p:sp>
      <p:sp>
        <p:nvSpPr>
          <p:cNvPr id="186" name="CustomShape 4"/>
          <p:cNvSpPr/>
          <p:nvPr/>
        </p:nvSpPr>
        <p:spPr>
          <a:xfrm>
            <a:off x="163277" y="147943"/>
            <a:ext cx="6909823" cy="4150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2945" tIns="41473" rIns="82945" bIns="41473"/>
          <a:lstStyle/>
          <a:p>
            <a:pPr>
              <a:lnSpc>
                <a:spcPct val="100000"/>
              </a:lnSpc>
            </a:pPr>
            <a:r>
              <a:rPr lang="en-US" sz="2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Impact of toxic water pollutants</a:t>
            </a:r>
            <a:endParaRPr dirty="0"/>
          </a:p>
        </p:txBody>
      </p:sp>
      <p:pic>
        <p:nvPicPr>
          <p:cNvPr id="187" name="Picture 2"/>
          <p:cNvPicPr/>
          <p:nvPr/>
        </p:nvPicPr>
        <p:blipFill>
          <a:blip r:embed="rId3"/>
          <a:stretch/>
        </p:blipFill>
        <p:spPr>
          <a:xfrm>
            <a:off x="82920" y="1150056"/>
            <a:ext cx="1662363" cy="1247230"/>
          </a:xfrm>
          <a:prstGeom prst="rect">
            <a:avLst/>
          </a:prstGeom>
          <a:ln>
            <a:noFill/>
          </a:ln>
        </p:spPr>
      </p:pic>
      <p:pic>
        <p:nvPicPr>
          <p:cNvPr id="188" name="Picture 3"/>
          <p:cNvPicPr/>
          <p:nvPr/>
        </p:nvPicPr>
        <p:blipFill>
          <a:blip r:embed="rId4"/>
          <a:stretch/>
        </p:blipFill>
        <p:spPr>
          <a:xfrm>
            <a:off x="2162641" y="1573163"/>
            <a:ext cx="864708" cy="648599"/>
          </a:xfrm>
          <a:prstGeom prst="rect">
            <a:avLst/>
          </a:prstGeom>
          <a:ln>
            <a:noFill/>
          </a:ln>
        </p:spPr>
      </p:pic>
      <p:pic>
        <p:nvPicPr>
          <p:cNvPr id="189" name="Picture 4"/>
          <p:cNvPicPr/>
          <p:nvPr/>
        </p:nvPicPr>
        <p:blipFill>
          <a:blip r:embed="rId5"/>
          <a:stretch/>
        </p:blipFill>
        <p:spPr>
          <a:xfrm>
            <a:off x="2923287" y="1333122"/>
            <a:ext cx="1895303" cy="1001638"/>
          </a:xfrm>
          <a:prstGeom prst="rect">
            <a:avLst/>
          </a:prstGeom>
          <a:ln>
            <a:noFill/>
          </a:ln>
        </p:spPr>
      </p:pic>
      <p:sp>
        <p:nvSpPr>
          <p:cNvPr id="190" name="CustomShape 5"/>
          <p:cNvSpPr/>
          <p:nvPr/>
        </p:nvSpPr>
        <p:spPr>
          <a:xfrm>
            <a:off x="267827" y="2491140"/>
            <a:ext cx="1314193" cy="7380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5108" tIns="37554" rIns="75108" bIns="37554"/>
          <a:lstStyle/>
          <a:p>
            <a:pPr marL="171450" indent="-171450">
              <a:lnSpc>
                <a:spcPct val="100000"/>
              </a:lnSpc>
              <a:buFont typeface="Arial"/>
              <a:buChar char="•"/>
            </a:pPr>
            <a:r>
              <a:rPr lang="en-US" sz="105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Plastificantes</a:t>
            </a:r>
            <a:endParaRPr lang="en-US" sz="105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US" sz="105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/>
            </a:endParaRPr>
          </a:p>
          <a:p>
            <a:pPr marL="171450" indent="-171450">
              <a:lnSpc>
                <a:spcPct val="100000"/>
              </a:lnSpc>
              <a:buFont typeface="Arial"/>
              <a:buChar char="•"/>
            </a:pPr>
            <a:r>
              <a:rPr lang="en-US" sz="105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Precursores</a:t>
            </a:r>
            <a:r>
              <a:rPr lang="en-US" sz="105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lang="en-US" sz="105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químicos</a:t>
            </a:r>
            <a:endParaRPr lang="en-US" sz="105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 b="1" dirty="0">
              <a:latin typeface="Arial"/>
              <a:cs typeface="Arial"/>
            </a:endParaRPr>
          </a:p>
        </p:txBody>
      </p:sp>
      <p:sp>
        <p:nvSpPr>
          <p:cNvPr id="191" name="CustomShape 6"/>
          <p:cNvSpPr/>
          <p:nvPr/>
        </p:nvSpPr>
        <p:spPr>
          <a:xfrm>
            <a:off x="2779038" y="2366308"/>
            <a:ext cx="2843608" cy="9875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5108" tIns="37554" rIns="75108" bIns="37554"/>
          <a:lstStyle/>
          <a:p>
            <a:pPr marL="171450" indent="-171450">
              <a:lnSpc>
                <a:spcPct val="100000"/>
              </a:lnSpc>
              <a:buFont typeface="Arial"/>
              <a:buChar char="•"/>
            </a:pPr>
            <a:r>
              <a:rPr lang="en-US" sz="1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Medicamentos</a:t>
            </a:r>
            <a:endParaRPr lang="en-US" sz="10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b="1" dirty="0">
              <a:latin typeface="Arial"/>
              <a:cs typeface="Arial"/>
            </a:endParaRPr>
          </a:p>
          <a:p>
            <a:pPr marL="171450" indent="-171450">
              <a:lnSpc>
                <a:spcPct val="100000"/>
              </a:lnSpc>
              <a:buFont typeface="Arial"/>
              <a:buChar char="•"/>
            </a:pPr>
            <a:r>
              <a:rPr lang="en-US" sz="1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Productos</a:t>
            </a:r>
            <a:r>
              <a:rPr 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de </a:t>
            </a:r>
            <a:r>
              <a:rPr lang="en-US" sz="1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cuidado</a:t>
            </a:r>
            <a:r>
              <a:rPr 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personal</a:t>
            </a:r>
          </a:p>
          <a:p>
            <a:pPr>
              <a:lnSpc>
                <a:spcPct val="100000"/>
              </a:lnSpc>
            </a:pPr>
            <a:endParaRPr sz="1000" b="1" dirty="0">
              <a:latin typeface="Arial"/>
              <a:cs typeface="Arial"/>
            </a:endParaRPr>
          </a:p>
          <a:p>
            <a:pPr marL="171450" indent="-171450">
              <a:lnSpc>
                <a:spcPct val="100000"/>
              </a:lnSpc>
              <a:buFont typeface="Arial"/>
              <a:buChar char="•"/>
            </a:pPr>
            <a:r>
              <a:rPr lang="en-US" sz="1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Productos</a:t>
            </a:r>
            <a:r>
              <a:rPr 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de </a:t>
            </a:r>
            <a:r>
              <a:rPr lang="en-US" sz="1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limpieza</a:t>
            </a:r>
            <a:r>
              <a:rPr 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lang="en-US" sz="105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del </a:t>
            </a:r>
            <a:r>
              <a:rPr lang="en-US" sz="105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hogar</a:t>
            </a:r>
            <a:endParaRPr sz="24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b="1" dirty="0">
              <a:latin typeface="Arial"/>
              <a:cs typeface="Arial"/>
            </a:endParaRPr>
          </a:p>
        </p:txBody>
      </p:sp>
      <p:pic>
        <p:nvPicPr>
          <p:cNvPr id="192" name="Picture 8"/>
          <p:cNvPicPr/>
          <p:nvPr/>
        </p:nvPicPr>
        <p:blipFill>
          <a:blip r:embed="rId6">
            <a:alphaModFix amt="85000"/>
          </a:blip>
          <a:stretch/>
        </p:blipFill>
        <p:spPr>
          <a:xfrm rot="19336800">
            <a:off x="1436826" y="2233192"/>
            <a:ext cx="1103743" cy="1037889"/>
          </a:xfrm>
          <a:prstGeom prst="rect">
            <a:avLst/>
          </a:prstGeom>
          <a:ln>
            <a:noFill/>
          </a:ln>
        </p:spPr>
      </p:pic>
      <p:pic>
        <p:nvPicPr>
          <p:cNvPr id="193" name="Picture 30"/>
          <p:cNvPicPr/>
          <p:nvPr/>
        </p:nvPicPr>
        <p:blipFill>
          <a:blip r:embed="rId6">
            <a:alphaModFix amt="81000"/>
          </a:blip>
          <a:stretch/>
        </p:blipFill>
        <p:spPr>
          <a:xfrm>
            <a:off x="1754783" y="2970948"/>
            <a:ext cx="1103743" cy="1503926"/>
          </a:xfrm>
          <a:prstGeom prst="rect">
            <a:avLst/>
          </a:prstGeom>
          <a:ln>
            <a:noFill/>
          </a:ln>
        </p:spPr>
      </p:pic>
      <p:pic>
        <p:nvPicPr>
          <p:cNvPr id="194" name="Picture 32"/>
          <p:cNvPicPr/>
          <p:nvPr/>
        </p:nvPicPr>
        <p:blipFill>
          <a:blip r:embed="rId6">
            <a:alphaModFix amt="86000"/>
          </a:blip>
          <a:stretch/>
        </p:blipFill>
        <p:spPr>
          <a:xfrm rot="5400000">
            <a:off x="5267446" y="3000105"/>
            <a:ext cx="828221" cy="3778415"/>
          </a:xfrm>
          <a:prstGeom prst="rect">
            <a:avLst/>
          </a:prstGeom>
          <a:ln>
            <a:noFill/>
          </a:ln>
        </p:spPr>
      </p:pic>
      <p:pic>
        <p:nvPicPr>
          <p:cNvPr id="195" name="Picture 9"/>
          <p:cNvPicPr/>
          <p:nvPr/>
        </p:nvPicPr>
        <p:blipFill>
          <a:blip r:embed="rId7"/>
          <a:stretch/>
        </p:blipFill>
        <p:spPr>
          <a:xfrm>
            <a:off x="869498" y="4009164"/>
            <a:ext cx="3632991" cy="1573815"/>
          </a:xfrm>
          <a:prstGeom prst="rect">
            <a:avLst/>
          </a:prstGeom>
          <a:ln>
            <a:noFill/>
          </a:ln>
        </p:spPr>
      </p:pic>
      <p:pic>
        <p:nvPicPr>
          <p:cNvPr id="196" name="Picture 16"/>
          <p:cNvPicPr/>
          <p:nvPr/>
        </p:nvPicPr>
        <p:blipFill>
          <a:blip r:embed="rId8">
            <a:alphaModFix amt="90000"/>
          </a:blip>
          <a:stretch/>
        </p:blipFill>
        <p:spPr>
          <a:xfrm>
            <a:off x="6853982" y="4145836"/>
            <a:ext cx="2099507" cy="1386029"/>
          </a:xfrm>
          <a:prstGeom prst="rect">
            <a:avLst/>
          </a:prstGeom>
          <a:ln>
            <a:noFill/>
          </a:ln>
        </p:spPr>
      </p:pic>
      <p:sp>
        <p:nvSpPr>
          <p:cNvPr id="201" name="CustomShape 7"/>
          <p:cNvSpPr/>
          <p:nvPr/>
        </p:nvSpPr>
        <p:spPr>
          <a:xfrm>
            <a:off x="1508667" y="5543462"/>
            <a:ext cx="2804421" cy="282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5108" tIns="37554" rIns="75108" bIns="37554"/>
          <a:lstStyle/>
          <a:p>
            <a:pPr>
              <a:lnSpc>
                <a:spcPct val="100000"/>
              </a:lnSpc>
            </a:pPr>
            <a:r>
              <a:rPr lang="en-US" sz="1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Tratamiento</a:t>
            </a:r>
            <a:r>
              <a:rPr lang="en-US" sz="1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n-US" sz="1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agua</a:t>
            </a:r>
            <a:endParaRPr dirty="0"/>
          </a:p>
        </p:txBody>
      </p:sp>
      <p:sp>
        <p:nvSpPr>
          <p:cNvPr id="36" name="Título 1">
            <a:extLst>
              <a:ext uri="{FF2B5EF4-FFF2-40B4-BE49-F238E27FC236}">
                <a16:creationId xmlns:a16="http://schemas.microsoft.com/office/drawing/2014/main" id="{C53BB535-8C61-4644-883E-4255D4254BB6}"/>
              </a:ext>
            </a:extLst>
          </p:cNvPr>
          <p:cNvSpPr txBox="1">
            <a:spLocks/>
          </p:cNvSpPr>
          <p:nvPr/>
        </p:nvSpPr>
        <p:spPr>
          <a:xfrm>
            <a:off x="714304" y="-200609"/>
            <a:ext cx="10542563" cy="102537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 smtClean="0"/>
              <a:t>Contaminantes emergentes en agua </a:t>
            </a:r>
            <a:endParaRPr lang="es-MX" b="1" dirty="0"/>
          </a:p>
        </p:txBody>
      </p:sp>
      <p:pic>
        <p:nvPicPr>
          <p:cNvPr id="39" name="Picture 8"/>
          <p:cNvPicPr/>
          <p:nvPr/>
        </p:nvPicPr>
        <p:blipFill>
          <a:blip r:embed="rId6">
            <a:alphaModFix amt="85000"/>
          </a:blip>
          <a:stretch/>
        </p:blipFill>
        <p:spPr>
          <a:xfrm rot="1558228">
            <a:off x="1943285" y="2239351"/>
            <a:ext cx="1103743" cy="1037889"/>
          </a:xfrm>
          <a:prstGeom prst="rect">
            <a:avLst/>
          </a:prstGeom>
          <a:ln>
            <a:noFill/>
          </a:ln>
        </p:spPr>
      </p:pic>
      <p:pic>
        <p:nvPicPr>
          <p:cNvPr id="40" name="Picture 14"/>
          <p:cNvPicPr/>
          <p:nvPr/>
        </p:nvPicPr>
        <p:blipFill>
          <a:blip r:embed="rId9">
            <a:alphaModFix/>
          </a:blip>
          <a:stretch/>
        </p:blipFill>
        <p:spPr>
          <a:xfrm rot="7069727">
            <a:off x="1870411" y="2568245"/>
            <a:ext cx="1226305" cy="475427"/>
          </a:xfrm>
          <a:prstGeom prst="rect">
            <a:avLst/>
          </a:prstGeom>
          <a:ln>
            <a:noFill/>
          </a:ln>
        </p:spPr>
      </p:pic>
      <p:sp>
        <p:nvSpPr>
          <p:cNvPr id="41" name="CustomShape 7"/>
          <p:cNvSpPr/>
          <p:nvPr/>
        </p:nvSpPr>
        <p:spPr>
          <a:xfrm>
            <a:off x="7194381" y="5593799"/>
            <a:ext cx="2804421" cy="282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5108" tIns="37554" rIns="75108" bIns="37554"/>
          <a:lstStyle/>
          <a:p>
            <a:pPr>
              <a:lnSpc>
                <a:spcPct val="100000"/>
              </a:lnSpc>
            </a:pPr>
            <a:r>
              <a:rPr lang="en-US" sz="1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Cuerpos</a:t>
            </a:r>
            <a:r>
              <a:rPr lang="en-US" sz="1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n-US" sz="1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agua</a:t>
            </a:r>
            <a:endParaRPr dirty="0"/>
          </a:p>
        </p:txBody>
      </p:sp>
      <p:grpSp>
        <p:nvGrpSpPr>
          <p:cNvPr id="7" name="Group 6"/>
          <p:cNvGrpSpPr/>
          <p:nvPr/>
        </p:nvGrpSpPr>
        <p:grpSpPr>
          <a:xfrm>
            <a:off x="8885265" y="3526809"/>
            <a:ext cx="2352283" cy="2038599"/>
            <a:chOff x="8749200" y="3526809"/>
            <a:chExt cx="2352283" cy="20385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810214" y="4265997"/>
              <a:ext cx="2291269" cy="129941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749200" y="3526809"/>
              <a:ext cx="2136480" cy="7711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277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38 0.05831 L 0.0194 0.18232 " pathEditMode="relative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 0.18232 L 0.46405 0.30958 " pathEditMode="relative" ptsTypes="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5"/>
          <p:cNvPicPr/>
          <p:nvPr/>
        </p:nvPicPr>
        <p:blipFill>
          <a:blip r:embed="rId2"/>
          <a:srcRect l="6126"/>
          <a:stretch/>
        </p:blipFill>
        <p:spPr>
          <a:xfrm>
            <a:off x="-435" y="5954959"/>
            <a:ext cx="12191244" cy="919012"/>
          </a:xfrm>
          <a:prstGeom prst="rect">
            <a:avLst/>
          </a:prstGeom>
          <a:ln>
            <a:noFill/>
          </a:ln>
        </p:spPr>
      </p:pic>
      <p:sp>
        <p:nvSpPr>
          <p:cNvPr id="183" name="CustomShape 2"/>
          <p:cNvSpPr/>
          <p:nvPr/>
        </p:nvSpPr>
        <p:spPr>
          <a:xfrm>
            <a:off x="1" y="1"/>
            <a:ext cx="12054092" cy="6632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25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Laboratorio de Nanotecnología Ambiental</a:t>
            </a:r>
            <a:endParaRPr/>
          </a:p>
        </p:txBody>
      </p:sp>
      <p:sp>
        <p:nvSpPr>
          <p:cNvPr id="186" name="CustomShape 4"/>
          <p:cNvSpPr/>
          <p:nvPr/>
        </p:nvSpPr>
        <p:spPr>
          <a:xfrm>
            <a:off x="163277" y="147943"/>
            <a:ext cx="6909823" cy="4150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2945" tIns="41473" rIns="82945" bIns="41473"/>
          <a:lstStyle/>
          <a:p>
            <a:pPr>
              <a:lnSpc>
                <a:spcPct val="100000"/>
              </a:lnSpc>
            </a:pPr>
            <a:r>
              <a:rPr lang="en-US" sz="2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Impact of toxic water pollutants</a:t>
            </a:r>
            <a:endParaRPr dirty="0"/>
          </a:p>
        </p:txBody>
      </p:sp>
      <p:pic>
        <p:nvPicPr>
          <p:cNvPr id="187" name="Picture 2"/>
          <p:cNvPicPr/>
          <p:nvPr/>
        </p:nvPicPr>
        <p:blipFill>
          <a:blip r:embed="rId3"/>
          <a:stretch/>
        </p:blipFill>
        <p:spPr>
          <a:xfrm>
            <a:off x="82920" y="1150056"/>
            <a:ext cx="1662363" cy="1247230"/>
          </a:xfrm>
          <a:prstGeom prst="rect">
            <a:avLst/>
          </a:prstGeom>
          <a:ln>
            <a:noFill/>
          </a:ln>
        </p:spPr>
      </p:pic>
      <p:pic>
        <p:nvPicPr>
          <p:cNvPr id="188" name="Picture 3"/>
          <p:cNvPicPr/>
          <p:nvPr/>
        </p:nvPicPr>
        <p:blipFill>
          <a:blip r:embed="rId4"/>
          <a:stretch/>
        </p:blipFill>
        <p:spPr>
          <a:xfrm>
            <a:off x="2162641" y="1573163"/>
            <a:ext cx="864708" cy="648599"/>
          </a:xfrm>
          <a:prstGeom prst="rect">
            <a:avLst/>
          </a:prstGeom>
          <a:ln>
            <a:noFill/>
          </a:ln>
        </p:spPr>
      </p:pic>
      <p:pic>
        <p:nvPicPr>
          <p:cNvPr id="189" name="Picture 4"/>
          <p:cNvPicPr/>
          <p:nvPr/>
        </p:nvPicPr>
        <p:blipFill>
          <a:blip r:embed="rId5"/>
          <a:stretch/>
        </p:blipFill>
        <p:spPr>
          <a:xfrm>
            <a:off x="2923287" y="1333122"/>
            <a:ext cx="1895303" cy="1001638"/>
          </a:xfrm>
          <a:prstGeom prst="rect">
            <a:avLst/>
          </a:prstGeom>
          <a:ln>
            <a:noFill/>
          </a:ln>
        </p:spPr>
      </p:pic>
      <p:sp>
        <p:nvSpPr>
          <p:cNvPr id="190" name="CustomShape 5"/>
          <p:cNvSpPr/>
          <p:nvPr/>
        </p:nvSpPr>
        <p:spPr>
          <a:xfrm>
            <a:off x="267827" y="2491140"/>
            <a:ext cx="1314193" cy="7380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5108" tIns="37554" rIns="75108" bIns="37554"/>
          <a:lstStyle/>
          <a:p>
            <a:pPr marL="171450" indent="-171450">
              <a:lnSpc>
                <a:spcPct val="100000"/>
              </a:lnSpc>
              <a:buFont typeface="Arial"/>
              <a:buChar char="•"/>
            </a:pPr>
            <a:r>
              <a:rPr lang="en-US" sz="105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Plastificantes</a:t>
            </a:r>
            <a:endParaRPr lang="en-US" sz="105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US" sz="105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/>
            </a:endParaRPr>
          </a:p>
          <a:p>
            <a:pPr marL="171450" indent="-171450">
              <a:lnSpc>
                <a:spcPct val="100000"/>
              </a:lnSpc>
              <a:buFont typeface="Arial"/>
              <a:buChar char="•"/>
            </a:pPr>
            <a:r>
              <a:rPr lang="en-US" sz="105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Precursores</a:t>
            </a:r>
            <a:r>
              <a:rPr lang="en-US" sz="105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lang="en-US" sz="105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químicos</a:t>
            </a:r>
            <a:endParaRPr lang="en-US" sz="105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 b="1" dirty="0">
              <a:latin typeface="Arial"/>
              <a:cs typeface="Arial"/>
            </a:endParaRPr>
          </a:p>
        </p:txBody>
      </p:sp>
      <p:sp>
        <p:nvSpPr>
          <p:cNvPr id="191" name="CustomShape 6"/>
          <p:cNvSpPr/>
          <p:nvPr/>
        </p:nvSpPr>
        <p:spPr>
          <a:xfrm>
            <a:off x="2779038" y="2366308"/>
            <a:ext cx="2843608" cy="9875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5108" tIns="37554" rIns="75108" bIns="37554"/>
          <a:lstStyle/>
          <a:p>
            <a:pPr marL="171450" indent="-171450">
              <a:lnSpc>
                <a:spcPct val="100000"/>
              </a:lnSpc>
              <a:buFont typeface="Arial"/>
              <a:buChar char="•"/>
            </a:pPr>
            <a:r>
              <a:rPr lang="en-US" sz="1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Medicamentos</a:t>
            </a:r>
            <a:endParaRPr lang="en-US" sz="10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b="1" dirty="0">
              <a:latin typeface="Arial"/>
              <a:cs typeface="Arial"/>
            </a:endParaRPr>
          </a:p>
          <a:p>
            <a:pPr marL="171450" indent="-171450">
              <a:lnSpc>
                <a:spcPct val="100000"/>
              </a:lnSpc>
              <a:buFont typeface="Arial"/>
              <a:buChar char="•"/>
            </a:pPr>
            <a:r>
              <a:rPr lang="en-US" sz="1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Productos</a:t>
            </a:r>
            <a:r>
              <a:rPr 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de </a:t>
            </a:r>
            <a:r>
              <a:rPr lang="en-US" sz="1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cuidado</a:t>
            </a:r>
            <a:r>
              <a:rPr 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personal</a:t>
            </a:r>
          </a:p>
          <a:p>
            <a:pPr>
              <a:lnSpc>
                <a:spcPct val="100000"/>
              </a:lnSpc>
            </a:pPr>
            <a:endParaRPr sz="1000" b="1" dirty="0">
              <a:latin typeface="Arial"/>
              <a:cs typeface="Arial"/>
            </a:endParaRPr>
          </a:p>
          <a:p>
            <a:pPr marL="171450" indent="-171450">
              <a:lnSpc>
                <a:spcPct val="100000"/>
              </a:lnSpc>
              <a:buFont typeface="Arial"/>
              <a:buChar char="•"/>
            </a:pPr>
            <a:r>
              <a:rPr lang="en-US" sz="1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Productos</a:t>
            </a:r>
            <a:r>
              <a:rPr 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de </a:t>
            </a:r>
            <a:r>
              <a:rPr lang="en-US" sz="1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limpieza</a:t>
            </a:r>
            <a:r>
              <a:rPr lang="en-US" sz="1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lang="en-US" sz="105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del </a:t>
            </a:r>
            <a:r>
              <a:rPr lang="en-US" sz="105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hogar</a:t>
            </a:r>
            <a:endParaRPr sz="24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b="1" dirty="0">
              <a:latin typeface="Arial"/>
              <a:cs typeface="Arial"/>
            </a:endParaRPr>
          </a:p>
        </p:txBody>
      </p:sp>
      <p:pic>
        <p:nvPicPr>
          <p:cNvPr id="192" name="Picture 8"/>
          <p:cNvPicPr/>
          <p:nvPr/>
        </p:nvPicPr>
        <p:blipFill>
          <a:blip r:embed="rId6">
            <a:alphaModFix amt="85000"/>
          </a:blip>
          <a:stretch/>
        </p:blipFill>
        <p:spPr>
          <a:xfrm rot="19336800">
            <a:off x="1436826" y="2233192"/>
            <a:ext cx="1103743" cy="1037889"/>
          </a:xfrm>
          <a:prstGeom prst="rect">
            <a:avLst/>
          </a:prstGeom>
          <a:ln>
            <a:noFill/>
          </a:ln>
        </p:spPr>
      </p:pic>
      <p:pic>
        <p:nvPicPr>
          <p:cNvPr id="193" name="Picture 30"/>
          <p:cNvPicPr/>
          <p:nvPr/>
        </p:nvPicPr>
        <p:blipFill>
          <a:blip r:embed="rId6">
            <a:alphaModFix amt="81000"/>
          </a:blip>
          <a:stretch/>
        </p:blipFill>
        <p:spPr>
          <a:xfrm>
            <a:off x="1754783" y="2970948"/>
            <a:ext cx="1103743" cy="1503926"/>
          </a:xfrm>
          <a:prstGeom prst="rect">
            <a:avLst/>
          </a:prstGeom>
          <a:ln>
            <a:noFill/>
          </a:ln>
        </p:spPr>
      </p:pic>
      <p:pic>
        <p:nvPicPr>
          <p:cNvPr id="194" name="Picture 32"/>
          <p:cNvPicPr/>
          <p:nvPr/>
        </p:nvPicPr>
        <p:blipFill>
          <a:blip r:embed="rId6">
            <a:alphaModFix amt="86000"/>
          </a:blip>
          <a:stretch/>
        </p:blipFill>
        <p:spPr>
          <a:xfrm rot="5400000">
            <a:off x="5267446" y="3000105"/>
            <a:ext cx="828221" cy="3778415"/>
          </a:xfrm>
          <a:prstGeom prst="rect">
            <a:avLst/>
          </a:prstGeom>
          <a:ln>
            <a:noFill/>
          </a:ln>
        </p:spPr>
      </p:pic>
      <p:pic>
        <p:nvPicPr>
          <p:cNvPr id="195" name="Picture 9"/>
          <p:cNvPicPr/>
          <p:nvPr/>
        </p:nvPicPr>
        <p:blipFill>
          <a:blip r:embed="rId7"/>
          <a:stretch/>
        </p:blipFill>
        <p:spPr>
          <a:xfrm>
            <a:off x="869498" y="4009164"/>
            <a:ext cx="3632991" cy="1573815"/>
          </a:xfrm>
          <a:prstGeom prst="rect">
            <a:avLst/>
          </a:prstGeom>
          <a:ln>
            <a:noFill/>
          </a:ln>
        </p:spPr>
      </p:pic>
      <p:pic>
        <p:nvPicPr>
          <p:cNvPr id="196" name="Picture 16"/>
          <p:cNvPicPr/>
          <p:nvPr/>
        </p:nvPicPr>
        <p:blipFill>
          <a:blip r:embed="rId8">
            <a:alphaModFix amt="90000"/>
          </a:blip>
          <a:stretch/>
        </p:blipFill>
        <p:spPr>
          <a:xfrm>
            <a:off x="6922015" y="4247898"/>
            <a:ext cx="2099507" cy="1386029"/>
          </a:xfrm>
          <a:prstGeom prst="rect">
            <a:avLst/>
          </a:prstGeom>
          <a:ln>
            <a:noFill/>
          </a:ln>
        </p:spPr>
      </p:pic>
      <p:sp>
        <p:nvSpPr>
          <p:cNvPr id="201" name="CustomShape 7"/>
          <p:cNvSpPr/>
          <p:nvPr/>
        </p:nvSpPr>
        <p:spPr>
          <a:xfrm>
            <a:off x="1508667" y="5543462"/>
            <a:ext cx="2804421" cy="282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5108" tIns="37554" rIns="75108" bIns="37554"/>
          <a:lstStyle/>
          <a:p>
            <a:pPr>
              <a:lnSpc>
                <a:spcPct val="100000"/>
              </a:lnSpc>
            </a:pPr>
            <a:r>
              <a:rPr lang="en-US" sz="1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Tratamiento</a:t>
            </a:r>
            <a:r>
              <a:rPr lang="en-US" sz="1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n-US" sz="1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agua</a:t>
            </a:r>
            <a:endParaRPr dirty="0"/>
          </a:p>
        </p:txBody>
      </p:sp>
      <p:sp>
        <p:nvSpPr>
          <p:cNvPr id="36" name="Título 1">
            <a:extLst>
              <a:ext uri="{FF2B5EF4-FFF2-40B4-BE49-F238E27FC236}">
                <a16:creationId xmlns:a16="http://schemas.microsoft.com/office/drawing/2014/main" id="{C53BB535-8C61-4644-883E-4255D4254BB6}"/>
              </a:ext>
            </a:extLst>
          </p:cNvPr>
          <p:cNvSpPr txBox="1">
            <a:spLocks/>
          </p:cNvSpPr>
          <p:nvPr/>
        </p:nvSpPr>
        <p:spPr>
          <a:xfrm>
            <a:off x="714304" y="-200609"/>
            <a:ext cx="10542563" cy="102537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smtClean="0"/>
              <a:t>Contaminantes emergentes en agua </a:t>
            </a:r>
            <a:endParaRPr lang="es-MX" b="1" dirty="0"/>
          </a:p>
        </p:txBody>
      </p:sp>
      <p:pic>
        <p:nvPicPr>
          <p:cNvPr id="39" name="Picture 8"/>
          <p:cNvPicPr/>
          <p:nvPr/>
        </p:nvPicPr>
        <p:blipFill>
          <a:blip r:embed="rId6">
            <a:alphaModFix amt="85000"/>
          </a:blip>
          <a:stretch/>
        </p:blipFill>
        <p:spPr>
          <a:xfrm rot="1558228">
            <a:off x="1943285" y="2239351"/>
            <a:ext cx="1103743" cy="1037889"/>
          </a:xfrm>
          <a:prstGeom prst="rect">
            <a:avLst/>
          </a:prstGeom>
          <a:ln>
            <a:noFill/>
          </a:ln>
        </p:spPr>
      </p:pic>
      <p:pic>
        <p:nvPicPr>
          <p:cNvPr id="40" name="Picture 14"/>
          <p:cNvPicPr/>
          <p:nvPr/>
        </p:nvPicPr>
        <p:blipFill>
          <a:blip r:embed="rId9">
            <a:alphaModFix/>
          </a:blip>
          <a:stretch/>
        </p:blipFill>
        <p:spPr>
          <a:xfrm rot="7069727">
            <a:off x="1900563" y="2618257"/>
            <a:ext cx="1113200" cy="475427"/>
          </a:xfrm>
          <a:prstGeom prst="rect">
            <a:avLst/>
          </a:prstGeom>
          <a:ln>
            <a:noFill/>
          </a:ln>
        </p:spPr>
      </p:pic>
      <p:sp>
        <p:nvSpPr>
          <p:cNvPr id="41" name="CustomShape 7"/>
          <p:cNvSpPr/>
          <p:nvPr/>
        </p:nvSpPr>
        <p:spPr>
          <a:xfrm>
            <a:off x="7489189" y="5582459"/>
            <a:ext cx="2804421" cy="282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5108" tIns="37554" rIns="75108" bIns="37554"/>
          <a:lstStyle/>
          <a:p>
            <a:pPr>
              <a:lnSpc>
                <a:spcPct val="100000"/>
              </a:lnSpc>
            </a:pPr>
            <a:r>
              <a:rPr lang="en-US" sz="1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Cuerpos</a:t>
            </a:r>
            <a:r>
              <a:rPr lang="en-US" sz="1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n-US" sz="1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agua</a:t>
            </a:r>
            <a:endParaRPr dirty="0"/>
          </a:p>
        </p:txBody>
      </p:sp>
      <p:grpSp>
        <p:nvGrpSpPr>
          <p:cNvPr id="20" name="Group 19"/>
          <p:cNvGrpSpPr/>
          <p:nvPr/>
        </p:nvGrpSpPr>
        <p:grpSpPr>
          <a:xfrm>
            <a:off x="3018200" y="3313482"/>
            <a:ext cx="2933535" cy="608048"/>
            <a:chOff x="2720520" y="3727500"/>
            <a:chExt cx="2425513" cy="670260"/>
          </a:xfrm>
        </p:grpSpPr>
        <p:sp>
          <p:nvSpPr>
            <p:cNvPr id="21" name="CustomShape 15"/>
            <p:cNvSpPr/>
            <p:nvPr/>
          </p:nvSpPr>
          <p:spPr>
            <a:xfrm rot="19275000">
              <a:off x="2720520" y="4131000"/>
              <a:ext cx="1159920" cy="26676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953735"/>
            </a:solidFill>
            <a:ln>
              <a:solidFill>
                <a:srgbClr val="63252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/>
          </p:style>
        </p:sp>
        <p:sp>
          <p:nvSpPr>
            <p:cNvPr id="22" name="CustomShape 16"/>
            <p:cNvSpPr/>
            <p:nvPr/>
          </p:nvSpPr>
          <p:spPr>
            <a:xfrm>
              <a:off x="3571393" y="3727500"/>
              <a:ext cx="1574640" cy="400681"/>
            </a:xfrm>
            <a:prstGeom prst="roundRect">
              <a:avLst>
                <a:gd name="adj" fmla="val 16667"/>
              </a:avLst>
            </a:prstGeom>
            <a:solidFill>
              <a:srgbClr val="953735"/>
            </a:solidFill>
            <a:ln>
              <a:solidFill>
                <a:srgbClr val="63252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600" spc="-1" dirty="0" err="1" smtClean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Catálisis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23185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38 0.05831 L 0.0194 0.18232 " pathEditMode="relative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3BB535-8C61-4644-883E-4255D4254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182"/>
            <a:ext cx="10542563" cy="1025377"/>
          </a:xfr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s-MX" dirty="0">
                <a:solidFill>
                  <a:srgbClr val="000000"/>
                </a:solidFill>
              </a:rPr>
              <a:t>Inmovilización enzimática </a:t>
            </a:r>
            <a:r>
              <a:rPr lang="es-MX" dirty="0" smtClean="0">
                <a:solidFill>
                  <a:srgbClr val="000000"/>
                </a:solidFill>
              </a:rPr>
              <a:t>para eliminación </a:t>
            </a:r>
            <a:r>
              <a:rPr lang="es-MX" dirty="0">
                <a:solidFill>
                  <a:srgbClr val="000000"/>
                </a:solidFill>
              </a:rPr>
              <a:t>de contaminantes emergentes</a:t>
            </a: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98C19375-397D-4DAA-A572-4BF81DD53270}"/>
              </a:ext>
            </a:extLst>
          </p:cNvPr>
          <p:cNvSpPr/>
          <p:nvPr/>
        </p:nvSpPr>
        <p:spPr>
          <a:xfrm>
            <a:off x="-225727" y="1524940"/>
            <a:ext cx="27302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Nanopartículas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8E473BB-5358-4463-8D46-83E8BB228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77" y="2037481"/>
            <a:ext cx="1340673" cy="1340673"/>
          </a:xfrm>
          <a:prstGeom prst="rect">
            <a:avLst/>
          </a:prstGeom>
        </p:spPr>
      </p:pic>
      <p:sp>
        <p:nvSpPr>
          <p:cNvPr id="20" name="Rectangle 9">
            <a:extLst>
              <a:ext uri="{FF2B5EF4-FFF2-40B4-BE49-F238E27FC236}">
                <a16:creationId xmlns:a16="http://schemas.microsoft.com/office/drawing/2014/main" id="{9DBD4C5E-E3D1-4D18-8DDE-A73B6AFFD9C5}"/>
              </a:ext>
            </a:extLst>
          </p:cNvPr>
          <p:cNvSpPr/>
          <p:nvPr/>
        </p:nvSpPr>
        <p:spPr>
          <a:xfrm>
            <a:off x="2499184" y="2001240"/>
            <a:ext cx="1557490" cy="1359635"/>
          </a:xfrm>
          <a:prstGeom prst="rect">
            <a:avLst/>
          </a:prstGeom>
          <a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2 Rectángulo">
            <a:extLst>
              <a:ext uri="{FF2B5EF4-FFF2-40B4-BE49-F238E27FC236}">
                <a16:creationId xmlns:a16="http://schemas.microsoft.com/office/drawing/2014/main" id="{C0A64DAF-7089-48A4-8F0E-31671FBBF997}"/>
              </a:ext>
            </a:extLst>
          </p:cNvPr>
          <p:cNvSpPr/>
          <p:nvPr/>
        </p:nvSpPr>
        <p:spPr>
          <a:xfrm>
            <a:off x="2499184" y="1524940"/>
            <a:ext cx="12474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Enzimas</a:t>
            </a:r>
          </a:p>
        </p:txBody>
      </p:sp>
      <p:sp>
        <p:nvSpPr>
          <p:cNvPr id="6" name="Es igual a 5">
            <a:extLst>
              <a:ext uri="{FF2B5EF4-FFF2-40B4-BE49-F238E27FC236}">
                <a16:creationId xmlns:a16="http://schemas.microsoft.com/office/drawing/2014/main" id="{F484C060-F468-4233-8311-D09AB66DB5C7}"/>
              </a:ext>
            </a:extLst>
          </p:cNvPr>
          <p:cNvSpPr/>
          <p:nvPr/>
        </p:nvSpPr>
        <p:spPr>
          <a:xfrm>
            <a:off x="3982880" y="2334204"/>
            <a:ext cx="1146412" cy="77792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7" name="Signo más 6">
            <a:extLst>
              <a:ext uri="{FF2B5EF4-FFF2-40B4-BE49-F238E27FC236}">
                <a16:creationId xmlns:a16="http://schemas.microsoft.com/office/drawing/2014/main" id="{1C255371-13A7-454D-8319-D11CCC4B9E83}"/>
              </a:ext>
            </a:extLst>
          </p:cNvPr>
          <p:cNvSpPr/>
          <p:nvPr/>
        </p:nvSpPr>
        <p:spPr>
          <a:xfrm>
            <a:off x="1910765" y="2407565"/>
            <a:ext cx="614150" cy="60050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 Rectángulo">
            <a:extLst>
              <a:ext uri="{FF2B5EF4-FFF2-40B4-BE49-F238E27FC236}">
                <a16:creationId xmlns:a16="http://schemas.microsoft.com/office/drawing/2014/main" id="{2D41C7F3-E697-4C52-A049-2AC0313AB775}"/>
              </a:ext>
            </a:extLst>
          </p:cNvPr>
          <p:cNvSpPr/>
          <p:nvPr/>
        </p:nvSpPr>
        <p:spPr>
          <a:xfrm>
            <a:off x="5255093" y="1269870"/>
            <a:ext cx="2018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Biocatalizador</a:t>
            </a:r>
          </a:p>
          <a:p>
            <a:r>
              <a:rPr lang="es-MX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Enzimático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C433D0E-7C66-4F5F-8387-4CE388DE8B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5904"/>
          <a:stretch/>
        </p:blipFill>
        <p:spPr>
          <a:xfrm>
            <a:off x="8306011" y="1792634"/>
            <a:ext cx="3785403" cy="1672221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2DCE8DA0-3E2C-45B2-AAAD-09B47B280BC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4173" b="48096"/>
          <a:stretch/>
        </p:blipFill>
        <p:spPr>
          <a:xfrm>
            <a:off x="0" y="3616816"/>
            <a:ext cx="12091414" cy="377792"/>
          </a:xfrm>
          <a:prstGeom prst="rect">
            <a:avLst/>
          </a:prstGeom>
        </p:spPr>
      </p:pic>
      <p:sp>
        <p:nvSpPr>
          <p:cNvPr id="23" name="2 Rectángulo">
            <a:extLst>
              <a:ext uri="{FF2B5EF4-FFF2-40B4-BE49-F238E27FC236}">
                <a16:creationId xmlns:a16="http://schemas.microsoft.com/office/drawing/2014/main" id="{BCA43B1F-0D36-43FA-B837-9AA249564000}"/>
              </a:ext>
            </a:extLst>
          </p:cNvPr>
          <p:cNvSpPr/>
          <p:nvPr/>
        </p:nvSpPr>
        <p:spPr>
          <a:xfrm>
            <a:off x="8275812" y="1298696"/>
            <a:ext cx="37337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Contaminantes emergentes</a:t>
            </a: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E9151869-69F7-4615-BFCC-BE19C71670A0}"/>
              </a:ext>
            </a:extLst>
          </p:cNvPr>
          <p:cNvSpPr/>
          <p:nvPr/>
        </p:nvSpPr>
        <p:spPr>
          <a:xfrm>
            <a:off x="7438030" y="2318855"/>
            <a:ext cx="791570" cy="777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8CCEA36-7AEE-4778-B36F-26BB881F8C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3124" y="2016730"/>
            <a:ext cx="2122437" cy="1540585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EF1175F7-8323-4256-81E8-4CA2C2A93ED2}"/>
              </a:ext>
            </a:extLst>
          </p:cNvPr>
          <p:cNvSpPr/>
          <p:nvPr/>
        </p:nvSpPr>
        <p:spPr>
          <a:xfrm>
            <a:off x="2854202" y="5090730"/>
            <a:ext cx="1822601" cy="1658088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AB1F4E2-DA2E-4798-AA26-A09E4F3D3F6C}"/>
              </a:ext>
            </a:extLst>
          </p:cNvPr>
          <p:cNvSpPr/>
          <p:nvPr/>
        </p:nvSpPr>
        <p:spPr>
          <a:xfrm>
            <a:off x="666810" y="4162567"/>
            <a:ext cx="1822601" cy="1616874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E0C06007-7650-42BA-8F3E-5B042CCA23B0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-20000" contrast="40000"/>
          </a:blip>
          <a:stretch>
            <a:fillRect/>
          </a:stretch>
        </p:blipFill>
        <p:spPr>
          <a:xfrm>
            <a:off x="6554911" y="4535117"/>
            <a:ext cx="5536503" cy="2284796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5AC5DC01-8360-42C3-B556-3D8E16C59C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8027" y="5886747"/>
            <a:ext cx="1441720" cy="890262"/>
          </a:xfrm>
          <a:prstGeom prst="rect">
            <a:avLst/>
          </a:prstGeom>
        </p:spPr>
      </p:pic>
      <p:pic>
        <p:nvPicPr>
          <p:cNvPr id="1026" name="Picture 2" descr="Resultado de imagen para contaminantes emergentes en el agua">
            <a:extLst>
              <a:ext uri="{FF2B5EF4-FFF2-40B4-BE49-F238E27FC236}">
                <a16:creationId xmlns:a16="http://schemas.microsoft.com/office/drawing/2014/main" id="{2EF7F2D4-F3AD-4938-B446-D486C8212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7" r="19832" b="77094"/>
          <a:stretch/>
        </p:blipFill>
        <p:spPr bwMode="auto">
          <a:xfrm>
            <a:off x="2524915" y="4162567"/>
            <a:ext cx="2197620" cy="945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859F257A-A4F1-43E3-AA69-943EFD8D1B26}"/>
              </a:ext>
            </a:extLst>
          </p:cNvPr>
          <p:cNvSpPr txBox="1"/>
          <p:nvPr/>
        </p:nvSpPr>
        <p:spPr>
          <a:xfrm>
            <a:off x="5134619" y="4146155"/>
            <a:ext cx="7057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Tratamientos enzimáticos logran un alto rendimiento de eliminación</a:t>
            </a:r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39EDB05E-6F8E-4A8A-917F-0F66482F945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34428" y="1703791"/>
            <a:ext cx="895620" cy="61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5F8415CE-EE38-45A0-9C52-110006468DD7}"/>
              </a:ext>
            </a:extLst>
          </p:cNvPr>
          <p:cNvSpPr txBox="1"/>
          <p:nvPr/>
        </p:nvSpPr>
        <p:spPr>
          <a:xfrm>
            <a:off x="5202877" y="4703324"/>
            <a:ext cx="1491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C00000"/>
                </a:solidFill>
                <a:latin typeface="AR CENA" panose="02000000000000000000" pitchFamily="2" charset="0"/>
              </a:rPr>
              <a:t>Bisfenol A</a:t>
            </a:r>
          </a:p>
          <a:p>
            <a:r>
              <a:rPr lang="es-MX" dirty="0" err="1">
                <a:solidFill>
                  <a:srgbClr val="C00000"/>
                </a:solidFill>
                <a:latin typeface="AR CENA" panose="02000000000000000000" pitchFamily="2" charset="0"/>
              </a:rPr>
              <a:t>Nonilfenol</a:t>
            </a:r>
            <a:endParaRPr lang="es-MX" dirty="0">
              <a:solidFill>
                <a:srgbClr val="C00000"/>
              </a:solidFill>
              <a:latin typeface="AR CENA" panose="02000000000000000000" pitchFamily="2" charset="0"/>
            </a:endParaRPr>
          </a:p>
          <a:p>
            <a:r>
              <a:rPr lang="es-MX" dirty="0">
                <a:solidFill>
                  <a:srgbClr val="C00000"/>
                </a:solidFill>
                <a:latin typeface="AR CENA" panose="02000000000000000000" pitchFamily="2" charset="0"/>
              </a:rPr>
              <a:t>Diclofenaco</a:t>
            </a:r>
          </a:p>
          <a:p>
            <a:r>
              <a:rPr lang="es-MX" dirty="0">
                <a:solidFill>
                  <a:srgbClr val="C00000"/>
                </a:solidFill>
                <a:latin typeface="AR CENA" panose="02000000000000000000" pitchFamily="2" charset="0"/>
              </a:rPr>
              <a:t>Paracetamol</a:t>
            </a: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70F77D0A-E41A-4475-A427-7354D39F778C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-20000" contrast="40000"/>
          </a:blip>
          <a:stretch>
            <a:fillRect/>
          </a:stretch>
        </p:blipFill>
        <p:spPr>
          <a:xfrm>
            <a:off x="4916974" y="6093334"/>
            <a:ext cx="1690764" cy="60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3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649</Words>
  <Application>Microsoft Office PowerPoint</Application>
  <PresentationFormat>Widescreen</PresentationFormat>
  <Paragraphs>130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 CENA</vt:lpstr>
      <vt:lpstr>Arial</vt:lpstr>
      <vt:lpstr>Avenir Book</vt:lpstr>
      <vt:lpstr>Calibri</vt:lpstr>
      <vt:lpstr>Calibri Light</vt:lpstr>
      <vt:lpstr>DejaVu Sans</vt:lpstr>
      <vt:lpstr>Tahoma</vt:lpstr>
      <vt:lpstr>Times New Roman</vt:lpstr>
      <vt:lpstr>Tema de Office</vt:lpstr>
      <vt:lpstr>PowerPoint Presentation</vt:lpstr>
      <vt:lpstr>Líneas de investigación</vt:lpstr>
      <vt:lpstr>Competencias del Grupo</vt:lpstr>
      <vt:lpstr>Profesores Adscritos (5)</vt:lpstr>
      <vt:lpstr>Postgrados Afines</vt:lpstr>
      <vt:lpstr>Profesores vinculados: 20</vt:lpstr>
      <vt:lpstr>PowerPoint Presentation</vt:lpstr>
      <vt:lpstr>PowerPoint Presentation</vt:lpstr>
      <vt:lpstr>Inmovilización enzimática para eliminación de contaminantes emergentes</vt:lpstr>
      <vt:lpstr>PowerPoint Presentation</vt:lpstr>
      <vt:lpstr>PowerPoint Presentation</vt:lpstr>
      <vt:lpstr>PowerPoint Presentation</vt:lpstr>
      <vt:lpstr>PowerPoint Presentation</vt:lpstr>
      <vt:lpstr>Artículos recientes (últimos 4 meses)</vt:lpstr>
      <vt:lpstr>Clientes y Fondos</vt:lpstr>
      <vt:lpstr>Informes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Raúl García Morales</dc:creator>
  <cp:lastModifiedBy>Jurgen Mahlknecht</cp:lastModifiedBy>
  <cp:revision>44</cp:revision>
  <dcterms:created xsi:type="dcterms:W3CDTF">2018-02-24T22:50:55Z</dcterms:created>
  <dcterms:modified xsi:type="dcterms:W3CDTF">2018-02-27T18:12:28Z</dcterms:modified>
</cp:coreProperties>
</file>